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54"/>
  </p:notesMasterIdLst>
  <p:handoutMasterIdLst>
    <p:handoutMasterId r:id="rId55"/>
  </p:handoutMasterIdLst>
  <p:sldIdLst>
    <p:sldId id="256" r:id="rId5"/>
    <p:sldId id="465" r:id="rId6"/>
    <p:sldId id="472" r:id="rId7"/>
    <p:sldId id="467" r:id="rId8"/>
    <p:sldId id="500" r:id="rId9"/>
    <p:sldId id="501" r:id="rId10"/>
    <p:sldId id="474" r:id="rId11"/>
    <p:sldId id="502" r:id="rId12"/>
    <p:sldId id="505" r:id="rId13"/>
    <p:sldId id="506" r:id="rId14"/>
    <p:sldId id="507" r:id="rId15"/>
    <p:sldId id="508" r:id="rId16"/>
    <p:sldId id="509" r:id="rId17"/>
    <p:sldId id="510" r:id="rId18"/>
    <p:sldId id="511" r:id="rId19"/>
    <p:sldId id="512" r:id="rId20"/>
    <p:sldId id="513" r:id="rId21"/>
    <p:sldId id="515" r:id="rId22"/>
    <p:sldId id="514" r:id="rId23"/>
    <p:sldId id="516" r:id="rId24"/>
    <p:sldId id="517" r:id="rId25"/>
    <p:sldId id="518" r:id="rId26"/>
    <p:sldId id="519" r:id="rId27"/>
    <p:sldId id="520" r:id="rId28"/>
    <p:sldId id="521" r:id="rId29"/>
    <p:sldId id="522" r:id="rId30"/>
    <p:sldId id="523" r:id="rId31"/>
    <p:sldId id="525" r:id="rId32"/>
    <p:sldId id="524" r:id="rId33"/>
    <p:sldId id="526" r:id="rId34"/>
    <p:sldId id="527" r:id="rId35"/>
    <p:sldId id="528" r:id="rId36"/>
    <p:sldId id="529" r:id="rId37"/>
    <p:sldId id="530" r:id="rId38"/>
    <p:sldId id="534" r:id="rId39"/>
    <p:sldId id="532" r:id="rId40"/>
    <p:sldId id="533" r:id="rId41"/>
    <p:sldId id="531" r:id="rId42"/>
    <p:sldId id="536" r:id="rId43"/>
    <p:sldId id="535" r:id="rId44"/>
    <p:sldId id="537" r:id="rId45"/>
    <p:sldId id="538" r:id="rId46"/>
    <p:sldId id="496" r:id="rId47"/>
    <p:sldId id="539" r:id="rId48"/>
    <p:sldId id="540" r:id="rId49"/>
    <p:sldId id="498" r:id="rId50"/>
    <p:sldId id="541" r:id="rId51"/>
    <p:sldId id="542" r:id="rId52"/>
    <p:sldId id="543" r:id="rId53"/>
  </p:sldIdLst>
  <p:sldSz cx="9144000" cy="6858000" type="screen4x3"/>
  <p:notesSz cx="9928225" cy="6797675"/>
  <p:custDataLst>
    <p:tags r:id="rId56"/>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6FF"/>
    <a:srgbClr val="F53939"/>
    <a:srgbClr val="F5FC9A"/>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79" autoAdjust="0"/>
    <p:restoredTop sz="95179" autoAdjust="0"/>
  </p:normalViewPr>
  <p:slideViewPr>
    <p:cSldViewPr>
      <p:cViewPr varScale="1">
        <p:scale>
          <a:sx n="82" d="100"/>
          <a:sy n="82" d="100"/>
        </p:scale>
        <p:origin x="1110"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19/03/2018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3/19/2018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439760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702898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201210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277536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5198424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729425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826857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091323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212475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4008253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030118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489277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7167991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758141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3301048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6422885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728053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8603955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8607025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408966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0060916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5231590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8441719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0474609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6213383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9474294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6257164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9411643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7330112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388958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9027688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8791846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52705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5308191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5005097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18798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39406409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561689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217031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slide" Target="../slides/slide30.xml"/><Relationship Id="rId4" Type="http://schemas.openxmlformats.org/officeDocument/2006/relationships/slide" Target="../slides/slide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68065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15.1 – What is a Drug?</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883701" y="692696"/>
            <a:ext cx="171730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15.2 – Medicinal</a:t>
            </a:r>
            <a:r>
              <a:rPr lang="en-GB" sz="1200" b="1" baseline="0" dirty="0" smtClean="0">
                <a:latin typeface="Arial" panose="020B0604020202020204" pitchFamily="34" charset="0"/>
                <a:cs typeface="Arial" panose="020B0604020202020204" pitchFamily="34" charset="0"/>
              </a:rPr>
              <a:t> Drugs</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649015" y="692696"/>
            <a:ext cx="14510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15.3 – Drug Misuse</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148064" y="692696"/>
            <a:ext cx="187220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15.4</a:t>
            </a:r>
            <a:r>
              <a:rPr lang="en-GB" sz="1200" b="1" baseline="0" dirty="0" smtClean="0">
                <a:latin typeface="Arial" panose="020B0604020202020204" pitchFamily="34" charset="0"/>
                <a:cs typeface="Arial" panose="020B0604020202020204" pitchFamily="34" charset="0"/>
              </a:rPr>
              <a:t> – Tobacco Smoking</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724156" y="78811"/>
            <a:ext cx="1384348" cy="969263"/>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Unit%2015/15.2%20-%20Heron%20on%20the%20Brain.mp4" TargetMode="External"/><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Unit%2015/15.2%20-%20Heron%20on%20the%20Brain.mp4" TargetMode="External"/><Relationship Id="rId5" Type="http://schemas.openxmlformats.org/officeDocument/2006/relationships/image" Target="../media/image16.jpe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Unit%2015/15.2%20-%20Heron%20on%20the%20Brain.mp4" TargetMode="External"/><Relationship Id="rId5" Type="http://schemas.openxmlformats.org/officeDocument/2006/relationships/image" Target="../media/image16.jpeg"/><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Unit%2015/15.2%20-%20Endorphins.mp4"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slide" Target="slide46.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46.xml"/><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46.xml"/><Relationship Id="rId5" Type="http://schemas.openxmlformats.org/officeDocument/2006/relationships/image" Target="../media/image25.pn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46.xml"/><Relationship Id="rId5" Type="http://schemas.openxmlformats.org/officeDocument/2006/relationships/hyperlink" Target="Unit%2015/15.3%20-%20Alcohol.mp4" TargetMode="Externa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46.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slide" Target="slide46.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Unit%2015/15.4%20-%20Steroids.mp4" TargetMode="External"/><Relationship Id="rId5" Type="http://schemas.openxmlformats.org/officeDocument/2006/relationships/image" Target="../media/image31.jpeg"/><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48.xml"/><Relationship Id="rId5" Type="http://schemas.openxmlformats.org/officeDocument/2006/relationships/image" Target="../media/image36.jpeg"/><Relationship Id="rId4" Type="http://schemas.openxmlformats.org/officeDocument/2006/relationships/image" Target="../media/image35.jpeg"/></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3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48.xml"/><Relationship Id="rId5" Type="http://schemas.openxmlformats.org/officeDocument/2006/relationships/hyperlink" Target="Unit%2015/15.4%20-%20Smoking.mp4" TargetMode="External"/><Relationship Id="rId4" Type="http://schemas.openxmlformats.org/officeDocument/2006/relationships/image" Target="../media/image40.jpeg"/></Relationships>
</file>

<file path=ppt/slides/_rels/slide34.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35.xml.rels><?xml version="1.0" encoding="UTF-8" standalone="yes"?>
<Relationships xmlns="http://schemas.openxmlformats.org/package/2006/relationships"><Relationship Id="rId3" Type="http://schemas.openxmlformats.org/officeDocument/2006/relationships/hyperlink" Target="Unit%2015/15.4%20-%20Smoking%20and%20Breathing.mp4"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3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slide" Target="slide48.xml"/><Relationship Id="rId4" Type="http://schemas.openxmlformats.org/officeDocument/2006/relationships/image" Target="../media/image43.emf"/></Relationships>
</file>

<file path=ppt/slides/_rels/slide37.xml.rels><?xml version="1.0" encoding="UTF-8" standalone="yes"?>
<Relationships xmlns="http://schemas.openxmlformats.org/package/2006/relationships"><Relationship Id="rId3" Type="http://schemas.openxmlformats.org/officeDocument/2006/relationships/hyperlink" Target="Unit%2015/15.4%20-%20Smoking%20and%20Breathing.mp4"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38.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slide" Target="slide48.xml"/><Relationship Id="rId5" Type="http://schemas.openxmlformats.org/officeDocument/2006/relationships/image" Target="../media/image46.png"/><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Unit%2015/15%20-%20End%20of%20Chapter%20Questions.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hyperlink" Target="Unit%2015/15%20-%20End%20of%20Chapter%20Questions.docx"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hyperlink" Target="Unit%2015/15%20-%20End%20of%20Chapter%20Questions.docx"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hyperlink" Target="Unit%2015/15%20-%20WorkBook%20Questions.docx"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Unit%2015/15%20-%20WorkBook%20Questions.doc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hyperlink" Target="Unit%2015/15%20-%20WorkBook%20Questions.docx"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Unit%2015/15%20-%20WorkBook%20Questions.docx"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73325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6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15 </a:t>
            </a:r>
            <a:r>
              <a:rPr lang="en-IE" sz="6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6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Drugs</a:t>
            </a:r>
            <a:endParaRPr lang="en-GB" sz="6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a:t>
            </a:r>
            <a:r>
              <a:rPr lang="en-GB" sz="3200" b="1" smtClean="0">
                <a:solidFill>
                  <a:schemeClr val="tx1">
                    <a:lumMod val="50000"/>
                    <a:lumOff val="50000"/>
                  </a:schemeClr>
                </a:solidFill>
              </a:rPr>
              <a:t>– iGCSE </a:t>
            </a:r>
          </a:p>
          <a:p>
            <a:pPr algn="r"/>
            <a:r>
              <a:rPr lang="en-GB" sz="3200" b="1" smtClean="0">
                <a:solidFill>
                  <a:schemeClr val="tx1">
                    <a:lumMod val="50000"/>
                    <a:lumOff val="50000"/>
                  </a:schemeClr>
                </a:solidFill>
              </a:rPr>
              <a:t>2017-19</a:t>
            </a:r>
            <a:endParaRPr lang="en-GB" sz="3600" b="1" smtClean="0">
              <a:solidFill>
                <a:schemeClr val="tx1">
                  <a:lumMod val="50000"/>
                  <a:lumOff val="50000"/>
                </a:schemeClr>
              </a:solidFill>
            </a:endParaRPr>
          </a:p>
          <a:p>
            <a:pPr algn="r"/>
            <a:r>
              <a:rPr lang="en-GB" sz="3600" b="1"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308744"/>
            <a:ext cx="1658112" cy="1584960"/>
          </a:xfrm>
          <a:prstGeom prst="rect">
            <a:avLst/>
          </a:prstGeom>
        </p:spPr>
      </p:pic>
      <p:pic>
        <p:nvPicPr>
          <p:cNvPr id="1026" name="Picture 2" descr="Image result for drugs"/>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283968" y="2060848"/>
            <a:ext cx="4752528" cy="31683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15 - Drugs</a:t>
            </a:r>
            <a:endParaRPr lang="en-US" dirty="0"/>
          </a:p>
        </p:txBody>
      </p:sp>
      <p:grpSp>
        <p:nvGrpSpPr>
          <p:cNvPr id="4" name="Group 3"/>
          <p:cNvGrpSpPr/>
          <p:nvPr/>
        </p:nvGrpSpPr>
        <p:grpSpPr>
          <a:xfrm>
            <a:off x="179512" y="1190421"/>
            <a:ext cx="8712967" cy="5476506"/>
            <a:chOff x="179512" y="6669360"/>
            <a:chExt cx="8712967" cy="5476506"/>
          </a:xfrm>
        </p:grpSpPr>
        <p:sp>
          <p:nvSpPr>
            <p:cNvPr id="5" name="Rectangle 4"/>
            <p:cNvSpPr/>
            <p:nvPr/>
          </p:nvSpPr>
          <p:spPr>
            <a:xfrm>
              <a:off x="179512" y="7101408"/>
              <a:ext cx="8712967" cy="5044458"/>
            </a:xfrm>
            <a:prstGeom prst="rect">
              <a:avLst/>
            </a:prstGeom>
            <a:solidFill>
              <a:schemeClr val="accent6">
                <a:lumMod val="20000"/>
                <a:lumOff val="80000"/>
              </a:schemeClr>
            </a:solidFill>
          </p:spPr>
          <p:txBody>
            <a:bodyPr wrap="square">
              <a:spAutoFit/>
            </a:bodyPr>
            <a:lstStyle/>
            <a:p>
              <a:pPr>
                <a:buClr>
                  <a:srgbClr val="C00000"/>
                </a:buClr>
                <a:buSzPct val="80000"/>
              </a:pPr>
              <a:endParaRPr lang="en-US" sz="2180" b="1" dirty="0">
                <a:latin typeface="Arial" panose="020B0604020202020204" pitchFamily="34" charset="0"/>
                <a:cs typeface="Arial" panose="020B0604020202020204" pitchFamily="34" charset="0"/>
              </a:endParaRPr>
            </a:p>
            <a:p>
              <a:pPr marL="695325" indent="-695325">
                <a:buClr>
                  <a:srgbClr val="C00000"/>
                </a:buClr>
                <a:buSzPct val="80000"/>
                <a:buFont typeface="Wingdings" panose="05000000000000000000" pitchFamily="2" charset="2"/>
                <a:buChar char="v"/>
              </a:pPr>
              <a:r>
                <a:rPr lang="en-US" sz="5000" dirty="0">
                  <a:latin typeface="Arial" panose="020B0604020202020204" pitchFamily="34" charset="0"/>
                  <a:cs typeface="Arial" panose="020B0604020202020204" pitchFamily="34" charset="0"/>
                </a:rPr>
                <a:t>the meaning of the term drug</a:t>
              </a:r>
            </a:p>
            <a:p>
              <a:pPr marL="695325" indent="-695325">
                <a:buClr>
                  <a:srgbClr val="C00000"/>
                </a:buClr>
                <a:buSzPct val="80000"/>
                <a:buFont typeface="Wingdings" panose="05000000000000000000" pitchFamily="2" charset="2"/>
                <a:buChar char="v"/>
              </a:pPr>
              <a:r>
                <a:rPr lang="en-US" sz="5000" dirty="0" smtClean="0">
                  <a:latin typeface="Arial" panose="020B0604020202020204" pitchFamily="34" charset="0"/>
                  <a:cs typeface="Arial" panose="020B0604020202020204" pitchFamily="34" charset="0"/>
                </a:rPr>
                <a:t>antibiotics</a:t>
              </a:r>
              <a:endParaRPr lang="en-US" sz="5000" dirty="0">
                <a:latin typeface="Arial" panose="020B0604020202020204" pitchFamily="34" charset="0"/>
                <a:cs typeface="Arial" panose="020B0604020202020204" pitchFamily="34" charset="0"/>
              </a:endParaRPr>
            </a:p>
            <a:p>
              <a:pPr marL="695325" indent="-695325">
                <a:buClr>
                  <a:srgbClr val="C00000"/>
                </a:buClr>
                <a:buSzPct val="80000"/>
                <a:buFont typeface="Wingdings" panose="05000000000000000000" pitchFamily="2" charset="2"/>
                <a:buChar char="v"/>
              </a:pPr>
              <a:r>
                <a:rPr lang="en-US" sz="5000" dirty="0" smtClean="0">
                  <a:latin typeface="Arial" panose="020B0604020202020204" pitchFamily="34" charset="0"/>
                  <a:cs typeface="Arial" panose="020B0604020202020204" pitchFamily="34" charset="0"/>
                </a:rPr>
                <a:t>misused </a:t>
              </a:r>
              <a:r>
                <a:rPr lang="en-US" sz="5000" dirty="0">
                  <a:latin typeface="Arial" panose="020B0604020202020204" pitchFamily="34" charset="0"/>
                  <a:cs typeface="Arial" panose="020B0604020202020204" pitchFamily="34" charset="0"/>
                </a:rPr>
                <a:t>drugs, including heroin, alcohol, anabolic steroids and nicotine.</a:t>
              </a:r>
            </a:p>
          </p:txBody>
        </p:sp>
        <p:sp>
          <p:nvSpPr>
            <p:cNvPr id="6"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600" b="1" dirty="0">
                  <a:solidFill>
                    <a:srgbClr val="0070C0"/>
                  </a:solidFill>
                  <a:latin typeface="Arial" panose="020B0604020202020204" pitchFamily="34" charset="0"/>
                  <a:cs typeface="Arial" panose="020B0604020202020204" pitchFamily="34" charset="0"/>
                </a:rPr>
                <a:t>In this chapter, you will find out about:</a:t>
              </a:r>
            </a:p>
          </p:txBody>
        </p:sp>
      </p:grpSp>
    </p:spTree>
    <p:extLst>
      <p:ext uri="{BB962C8B-B14F-4D97-AF65-F5344CB8AC3E}">
        <p14:creationId xmlns:p14="http://schemas.microsoft.com/office/powerpoint/2010/main" val="51189425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15 - Drugs</a:t>
            </a:r>
            <a:endParaRPr lang="en-US" dirty="0"/>
          </a:p>
        </p:txBody>
      </p:sp>
      <p:sp>
        <p:nvSpPr>
          <p:cNvPr id="2" name="Rounded Rectangle 1"/>
          <p:cNvSpPr/>
          <p:nvPr/>
        </p:nvSpPr>
        <p:spPr>
          <a:xfrm>
            <a:off x="165110" y="1097294"/>
            <a:ext cx="8727370" cy="5544955"/>
          </a:xfrm>
          <a:prstGeom prst="roundRect">
            <a:avLst>
              <a:gd name="adj" fmla="val 5124"/>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rgbClr val="C00000"/>
                </a:solidFill>
                <a:latin typeface="Arial" panose="020B0604020202020204" pitchFamily="34" charset="0"/>
                <a:cs typeface="Arial" panose="020B0604020202020204" pitchFamily="34" charset="0"/>
              </a:rPr>
              <a:t>Arms race</a:t>
            </a:r>
          </a:p>
          <a:p>
            <a:pPr marL="292100" indent="-29210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You have probably never heard of the drug carbapenem. This drug is an antibiotic - a substance that is used to kill bacteria that are causing infections in a person’s body. The reason that the name of this antibiotic is not well known is because it a ‘last resort’ antibiotic. It is only used when bacteria cannot be killed by any other antibiotics.</a:t>
            </a:r>
          </a:p>
          <a:p>
            <a:pPr marL="292100" indent="-29210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The more that a particular antibiotic is used, the more risk there is that some populations of bacteria will </a:t>
            </a:r>
            <a:r>
              <a:rPr lang="en-US" sz="2000" dirty="0" smtClean="0">
                <a:solidFill>
                  <a:schemeClr val="tx1"/>
                </a:solidFill>
                <a:latin typeface="Arial" panose="020B0604020202020204" pitchFamily="34" charset="0"/>
                <a:cs typeface="Arial" panose="020B0604020202020204" pitchFamily="34" charset="0"/>
              </a:rPr>
              <a:t>develop </a:t>
            </a:r>
            <a:r>
              <a:rPr lang="en-US" sz="2000" dirty="0">
                <a:solidFill>
                  <a:schemeClr val="tx1"/>
                </a:solidFill>
                <a:latin typeface="Arial" panose="020B0604020202020204" pitchFamily="34" charset="0"/>
                <a:cs typeface="Arial" panose="020B0604020202020204" pitchFamily="34" charset="0"/>
              </a:rPr>
              <a:t>resistance to it. This </a:t>
            </a:r>
            <a:r>
              <a:rPr lang="en-US" sz="2000" dirty="0" smtClean="0">
                <a:solidFill>
                  <a:schemeClr val="tx1"/>
                </a:solidFill>
                <a:latin typeface="Arial" panose="020B0604020202020204" pitchFamily="34" charset="0"/>
                <a:cs typeface="Arial" panose="020B0604020202020204" pitchFamily="34" charset="0"/>
              </a:rPr>
              <a:t>means </a:t>
            </a:r>
            <a:r>
              <a:rPr lang="en-US" sz="2000" dirty="0">
                <a:solidFill>
                  <a:schemeClr val="tx1"/>
                </a:solidFill>
                <a:latin typeface="Arial" panose="020B0604020202020204" pitchFamily="34" charset="0"/>
                <a:cs typeface="Arial" panose="020B0604020202020204" pitchFamily="34" charset="0"/>
              </a:rPr>
              <a:t>that antibiotics that were </a:t>
            </a:r>
            <a:r>
              <a:rPr lang="en-US" sz="2000" dirty="0" smtClean="0">
                <a:solidFill>
                  <a:schemeClr val="tx1"/>
                </a:solidFill>
                <a:latin typeface="Arial" panose="020B0604020202020204" pitchFamily="34" charset="0"/>
                <a:cs typeface="Arial" panose="020B0604020202020204" pitchFamily="34" charset="0"/>
              </a:rPr>
              <a:t>once </a:t>
            </a:r>
            <a:r>
              <a:rPr lang="en-US" sz="2000" dirty="0">
                <a:solidFill>
                  <a:schemeClr val="tx1"/>
                </a:solidFill>
                <a:latin typeface="Arial" panose="020B0604020202020204" pitchFamily="34" charset="0"/>
                <a:cs typeface="Arial" panose="020B0604020202020204" pitchFamily="34" charset="0"/>
              </a:rPr>
              <a:t>very effective at curing </a:t>
            </a:r>
            <a:r>
              <a:rPr lang="en-US" sz="2000" dirty="0" smtClean="0">
                <a:solidFill>
                  <a:schemeClr val="tx1"/>
                </a:solidFill>
                <a:latin typeface="Arial" panose="020B0604020202020204" pitchFamily="34" charset="0"/>
                <a:cs typeface="Arial" panose="020B0604020202020204" pitchFamily="34" charset="0"/>
              </a:rPr>
              <a:t>bacterial </a:t>
            </a:r>
            <a:r>
              <a:rPr lang="en-US" sz="2000" dirty="0">
                <a:solidFill>
                  <a:schemeClr val="tx1"/>
                </a:solidFill>
                <a:latin typeface="Arial" panose="020B0604020202020204" pitchFamily="34" charset="0"/>
                <a:cs typeface="Arial" panose="020B0604020202020204" pitchFamily="34" charset="0"/>
              </a:rPr>
              <a:t>infections may no longer </a:t>
            </a:r>
            <a:r>
              <a:rPr lang="en-US" sz="2000" dirty="0" smtClean="0">
                <a:solidFill>
                  <a:schemeClr val="tx1"/>
                </a:solidFill>
                <a:latin typeface="Arial" panose="020B0604020202020204" pitchFamily="34" charset="0"/>
                <a:cs typeface="Arial" panose="020B0604020202020204" pitchFamily="34" charset="0"/>
              </a:rPr>
              <a:t>work</a:t>
            </a:r>
            <a:r>
              <a:rPr lang="en-US" sz="2000" dirty="0">
                <a:solidFill>
                  <a:schemeClr val="tx1"/>
                </a:solidFill>
                <a:latin typeface="Arial" panose="020B0604020202020204" pitchFamily="34" charset="0"/>
                <a:cs typeface="Arial" panose="020B0604020202020204" pitchFamily="34" charset="0"/>
              </a:rPr>
              <a:t>. </a:t>
            </a:r>
          </a:p>
          <a:p>
            <a:pPr marL="292100" indent="-292100">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Doctors </a:t>
            </a:r>
            <a:r>
              <a:rPr lang="en-US" sz="2000" dirty="0">
                <a:solidFill>
                  <a:schemeClr val="tx1"/>
                </a:solidFill>
                <a:latin typeface="Arial" panose="020B0604020202020204" pitchFamily="34" charset="0"/>
                <a:cs typeface="Arial" panose="020B0604020202020204" pitchFamily="34" charset="0"/>
              </a:rPr>
              <a:t>therefore try to </a:t>
            </a:r>
            <a:r>
              <a:rPr lang="en-US" sz="2000" dirty="0" smtClean="0">
                <a:solidFill>
                  <a:schemeClr val="tx1"/>
                </a:solidFill>
                <a:latin typeface="Arial" panose="020B0604020202020204" pitchFamily="34" charset="0"/>
                <a:cs typeface="Arial" panose="020B0604020202020204" pitchFamily="34" charset="0"/>
              </a:rPr>
              <a:t>keep </a:t>
            </a:r>
            <a:r>
              <a:rPr lang="en-US" sz="2000" dirty="0">
                <a:solidFill>
                  <a:schemeClr val="tx1"/>
                </a:solidFill>
                <a:latin typeface="Arial" panose="020B0604020202020204" pitchFamily="34" charset="0"/>
                <a:cs typeface="Arial" panose="020B0604020202020204" pitchFamily="34" charset="0"/>
              </a:rPr>
              <a:t>some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antibiotics </a:t>
            </a:r>
            <a:r>
              <a:rPr lang="en-US" sz="2000" dirty="0">
                <a:solidFill>
                  <a:schemeClr val="tx1"/>
                </a:solidFill>
                <a:latin typeface="Arial" panose="020B0604020202020204" pitchFamily="34" charset="0"/>
                <a:cs typeface="Arial" panose="020B0604020202020204" pitchFamily="34" charset="0"/>
              </a:rPr>
              <a:t>‘in reserve’. </a:t>
            </a:r>
            <a:endParaRPr lang="en-US" sz="2000" dirty="0" smtClean="0">
              <a:solidFill>
                <a:schemeClr val="tx1"/>
              </a:solidFill>
              <a:latin typeface="Arial" panose="020B0604020202020204" pitchFamily="34" charset="0"/>
              <a:cs typeface="Arial" panose="020B0604020202020204" pitchFamily="34" charset="0"/>
            </a:endParaRPr>
          </a:p>
          <a:p>
            <a:pPr marL="292100" indent="-292100">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If </a:t>
            </a:r>
            <a:r>
              <a:rPr lang="en-US" sz="2000" dirty="0">
                <a:solidFill>
                  <a:schemeClr val="tx1"/>
                </a:solidFill>
                <a:latin typeface="Arial" panose="020B0604020202020204" pitchFamily="34" charset="0"/>
                <a:cs typeface="Arial" panose="020B0604020202020204" pitchFamily="34" charset="0"/>
              </a:rPr>
              <a:t>these drugs are hardly ever </a:t>
            </a:r>
            <a:r>
              <a:rPr lang="en-US" sz="2000" dirty="0" smtClean="0">
                <a:solidFill>
                  <a:schemeClr val="tx1"/>
                </a:solidFill>
                <a:latin typeface="Arial" panose="020B0604020202020204" pitchFamily="34" charset="0"/>
                <a:cs typeface="Arial" panose="020B0604020202020204" pitchFamily="34" charset="0"/>
              </a:rPr>
              <a:t>used</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then the chances that </a:t>
            </a:r>
            <a:r>
              <a:rPr lang="en-US" sz="2000" dirty="0">
                <a:solidFill>
                  <a:schemeClr val="tx1"/>
                </a:solidFill>
                <a:latin typeface="Arial" panose="020B0604020202020204" pitchFamily="34" charset="0"/>
                <a:cs typeface="Arial" panose="020B0604020202020204" pitchFamily="34" charset="0"/>
              </a:rPr>
              <a:t>any </a:t>
            </a:r>
            <a:r>
              <a:rPr lang="en-US" sz="2000" dirty="0" smtClean="0">
                <a:solidFill>
                  <a:schemeClr val="tx1"/>
                </a:solidFill>
                <a:latin typeface="Arial" panose="020B0604020202020204" pitchFamily="34" charset="0"/>
                <a:cs typeface="Arial" panose="020B0604020202020204" pitchFamily="34" charset="0"/>
              </a:rPr>
              <a:t>bacteria </a:t>
            </a:r>
            <a:r>
              <a:rPr lang="en-US" sz="2000" dirty="0">
                <a:solidFill>
                  <a:schemeClr val="tx1"/>
                </a:solidFill>
                <a:latin typeface="Arial" panose="020B0604020202020204" pitchFamily="34" charset="0"/>
                <a:cs typeface="Arial" panose="020B0604020202020204" pitchFamily="34" charset="0"/>
              </a:rPr>
              <a:t>will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develop </a:t>
            </a:r>
            <a:r>
              <a:rPr lang="en-US" sz="2000" dirty="0">
                <a:solidFill>
                  <a:schemeClr val="tx1"/>
                </a:solidFill>
                <a:latin typeface="Arial" panose="020B0604020202020204" pitchFamily="34" charset="0"/>
                <a:cs typeface="Arial" panose="020B0604020202020204" pitchFamily="34" charset="0"/>
              </a:rPr>
              <a:t>resistance is </a:t>
            </a:r>
            <a:r>
              <a:rPr lang="en-US" sz="2000" dirty="0" smtClean="0">
                <a:solidFill>
                  <a:schemeClr val="tx1"/>
                </a:solidFill>
                <a:latin typeface="Arial" panose="020B0604020202020204" pitchFamily="34" charset="0"/>
                <a:cs typeface="Arial" panose="020B0604020202020204" pitchFamily="34" charset="0"/>
              </a:rPr>
              <a:t>much </a:t>
            </a:r>
            <a:r>
              <a:rPr lang="en-US" sz="2000" dirty="0">
                <a:solidFill>
                  <a:schemeClr val="tx1"/>
                </a:solidFill>
                <a:latin typeface="Arial" panose="020B0604020202020204" pitchFamily="34" charset="0"/>
                <a:cs typeface="Arial" panose="020B0604020202020204" pitchFamily="34" charset="0"/>
              </a:rPr>
              <a:t>smaller.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Then, </a:t>
            </a:r>
            <a:r>
              <a:rPr lang="en-US" sz="2000" dirty="0">
                <a:solidFill>
                  <a:schemeClr val="tx1"/>
                </a:solidFill>
                <a:latin typeface="Arial" panose="020B0604020202020204" pitchFamily="34" charset="0"/>
                <a:cs typeface="Arial" panose="020B0604020202020204" pitchFamily="34" charset="0"/>
              </a:rPr>
              <a:t>when the </a:t>
            </a:r>
            <a:r>
              <a:rPr lang="en-US" sz="2000" dirty="0" smtClean="0">
                <a:solidFill>
                  <a:schemeClr val="tx1"/>
                </a:solidFill>
                <a:latin typeface="Arial" panose="020B0604020202020204" pitchFamily="34" charset="0"/>
                <a:cs typeface="Arial" panose="020B0604020202020204" pitchFamily="34" charset="0"/>
              </a:rPr>
              <a:t>drug </a:t>
            </a:r>
            <a:r>
              <a:rPr lang="en-US" sz="2000" dirty="0">
                <a:solidFill>
                  <a:schemeClr val="tx1"/>
                </a:solidFill>
                <a:latin typeface="Arial" panose="020B0604020202020204" pitchFamily="34" charset="0"/>
                <a:cs typeface="Arial" panose="020B0604020202020204" pitchFamily="34" charset="0"/>
              </a:rPr>
              <a:t>is really needed, it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is </a:t>
            </a:r>
            <a:r>
              <a:rPr lang="en-US" sz="2000" dirty="0">
                <a:solidFill>
                  <a:schemeClr val="tx1"/>
                </a:solidFill>
                <a:latin typeface="Arial" panose="020B0604020202020204" pitchFamily="34" charset="0"/>
                <a:cs typeface="Arial" panose="020B0604020202020204" pitchFamily="34" charset="0"/>
              </a:rPr>
              <a:t>there </a:t>
            </a:r>
            <a:r>
              <a:rPr lang="en-US" sz="2000" dirty="0" smtClean="0">
                <a:solidFill>
                  <a:schemeClr val="tx1"/>
                </a:solidFill>
                <a:latin typeface="Arial" panose="020B0604020202020204" pitchFamily="34" charset="0"/>
                <a:cs typeface="Arial" panose="020B0604020202020204" pitchFamily="34" charset="0"/>
              </a:rPr>
              <a:t>to </a:t>
            </a:r>
            <a:r>
              <a:rPr lang="en-US" sz="2000" dirty="0">
                <a:solidFill>
                  <a:schemeClr val="tx1"/>
                </a:solidFill>
                <a:latin typeface="Arial" panose="020B0604020202020204" pitchFamily="34" charset="0"/>
                <a:cs typeface="Arial" panose="020B0604020202020204" pitchFamily="34" charset="0"/>
              </a:rPr>
              <a:t>be used as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an </a:t>
            </a:r>
            <a:r>
              <a:rPr lang="en-US" sz="2000" dirty="0">
                <a:solidFill>
                  <a:schemeClr val="tx1"/>
                </a:solidFill>
                <a:latin typeface="Arial" panose="020B0604020202020204" pitchFamily="34" charset="0"/>
                <a:cs typeface="Arial" panose="020B0604020202020204" pitchFamily="34" charset="0"/>
              </a:rPr>
              <a:t>effective </a:t>
            </a:r>
            <a:r>
              <a:rPr lang="en-US" sz="2000" dirty="0" smtClean="0">
                <a:solidFill>
                  <a:schemeClr val="tx1"/>
                </a:solidFill>
                <a:latin typeface="Arial" panose="020B0604020202020204" pitchFamily="34" charset="0"/>
                <a:cs typeface="Arial" panose="020B0604020202020204" pitchFamily="34" charset="0"/>
              </a:rPr>
              <a:t>weapon.</a:t>
            </a:r>
            <a:endParaRPr lang="en-US" sz="2000" dirty="0">
              <a:solidFill>
                <a:schemeClr val="tx1"/>
              </a:solidFill>
              <a:latin typeface="Arial" panose="020B0604020202020204" pitchFamily="34" charset="0"/>
              <a:cs typeface="Arial" panose="020B0604020202020204" pitchFamily="34" charset="0"/>
            </a:endParaRPr>
          </a:p>
        </p:txBody>
      </p:sp>
      <p:pic>
        <p:nvPicPr>
          <p:cNvPr id="1026" name="Picture 2" descr="Image result for patient in hospital be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43" t="12236" r="4784" b="10856"/>
          <a:stretch/>
        </p:blipFill>
        <p:spPr bwMode="auto">
          <a:xfrm>
            <a:off x="5148064" y="4003700"/>
            <a:ext cx="3672408" cy="2089596"/>
          </a:xfrm>
          <a:prstGeom prst="rect">
            <a:avLst/>
          </a:prstGeom>
          <a:noFill/>
          <a:extLst>
            <a:ext uri="{909E8E84-426E-40DD-AFC4-6F175D3DCCD1}">
              <a14:hiddenFill xmlns:a14="http://schemas.microsoft.com/office/drawing/2010/main">
                <a:solidFill>
                  <a:srgbClr val="FFFFFF"/>
                </a:solidFill>
              </a14:hiddenFill>
            </a:ext>
          </a:extLst>
        </p:spPr>
      </p:pic>
      <p:sp>
        <p:nvSpPr>
          <p:cNvPr id="6" name="Round Same Side Corner Rectangle 5">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188</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3491880" y="6093296"/>
            <a:ext cx="5328592" cy="49244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15.1 – </a:t>
            </a:r>
            <a:r>
              <a:rPr lang="en-US" sz="1600" dirty="0" smtClean="0"/>
              <a:t>People who are already weak with an illness are the most at risk from serious bacterial infections.</a:t>
            </a:r>
            <a:endParaRPr lang="en-GB" sz="1600" dirty="0"/>
          </a:p>
        </p:txBody>
      </p:sp>
    </p:spTree>
    <p:extLst>
      <p:ext uri="{BB962C8B-B14F-4D97-AF65-F5344CB8AC3E}">
        <p14:creationId xmlns:p14="http://schemas.microsoft.com/office/powerpoint/2010/main" val="4508692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15 - Drugs</a:t>
            </a:r>
            <a:endParaRPr lang="en-US" dirty="0"/>
          </a:p>
        </p:txBody>
      </p:sp>
      <p:sp>
        <p:nvSpPr>
          <p:cNvPr id="2" name="Rounded Rectangle 1"/>
          <p:cNvSpPr/>
          <p:nvPr/>
        </p:nvSpPr>
        <p:spPr>
          <a:xfrm>
            <a:off x="165110" y="1097294"/>
            <a:ext cx="8727370" cy="5544955"/>
          </a:xfrm>
          <a:prstGeom prst="roundRect">
            <a:avLst>
              <a:gd name="adj" fmla="val 5124"/>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Arial" panose="020B0604020202020204" pitchFamily="34" charset="0"/>
                <a:cs typeface="Arial" panose="020B0604020202020204" pitchFamily="34" charset="0"/>
              </a:rPr>
              <a:t>Arms race</a:t>
            </a:r>
          </a:p>
          <a:p>
            <a:pPr marL="342900" indent="-34290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Some of the people who are most vulnerable to infections by bacteria are those who are already ill, and are in hospital receiving long-term care (Figure 15.1). One group of bacteria that can cause serious infections in such people are called enterobacteria. Until recently, these infections could be treated using carbapenem.</a:t>
            </a:r>
          </a:p>
          <a:p>
            <a:pPr marL="342900" indent="-34290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But, in 2001, in a hospital in North Carolina in the USA, several patients with enterobacteria infections who were treated with carbapenem did not recover.</a:t>
            </a:r>
          </a:p>
          <a:p>
            <a:pPr marL="342900" indent="-34290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The bacteria that were making them ill were resistant to carbapenem. Since then, these </a:t>
            </a:r>
            <a:r>
              <a:rPr lang="en-US" sz="2000" dirty="0" smtClean="0">
                <a:solidFill>
                  <a:schemeClr val="tx1"/>
                </a:solidFill>
                <a:latin typeface="Arial" panose="020B0604020202020204" pitchFamily="34" charset="0"/>
                <a:cs typeface="Arial" panose="020B0604020202020204" pitchFamily="34" charset="0"/>
              </a:rPr>
              <a:t>carbapenem-resistant </a:t>
            </a:r>
            <a:r>
              <a:rPr lang="en-US" sz="2000" dirty="0">
                <a:solidFill>
                  <a:schemeClr val="tx1"/>
                </a:solidFill>
                <a:latin typeface="Arial" panose="020B0604020202020204" pitchFamily="34" charset="0"/>
                <a:cs typeface="Arial" panose="020B0604020202020204" pitchFamily="34" charset="0"/>
              </a:rPr>
              <a:t>bacteria have been found in other parts of the USA, and also as far away as Australia. Up to 50% of patients with these infections can die from them.</a:t>
            </a:r>
          </a:p>
          <a:p>
            <a:pPr marL="342900" indent="-34290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Hospitals are now trying other antibiotics to treat these infections. But it is a constant battle. The more we use antibiotics, the more bacteria become resistant to them.</a:t>
            </a:r>
          </a:p>
          <a:p>
            <a:pPr marL="342900" indent="-34290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We have to keep finding new antibiotics, to keep one step ahead of the bacteria.</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188</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500241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15.1 – What is a Drug</a:t>
            </a:r>
            <a:endParaRPr lang="en-US" dirty="0"/>
          </a:p>
        </p:txBody>
      </p:sp>
      <p:sp>
        <p:nvSpPr>
          <p:cNvPr id="34" name="Rectangle 33"/>
          <p:cNvSpPr/>
          <p:nvPr/>
        </p:nvSpPr>
        <p:spPr>
          <a:xfrm>
            <a:off x="165110" y="1090590"/>
            <a:ext cx="6279098" cy="4228850"/>
          </a:xfrm>
          <a:prstGeom prst="rect">
            <a:avLst/>
          </a:prstGeom>
        </p:spPr>
        <p:txBody>
          <a:bodyPr wrap="square">
            <a:spAutoFit/>
          </a:bodyPr>
          <a:lstStyle/>
          <a:p>
            <a:pPr marL="347663" indent="-347663">
              <a:buClr>
                <a:srgbClr val="0070C0"/>
              </a:buClr>
              <a:buSzPct val="80000"/>
              <a:buFont typeface="Wingdings 3" panose="05040102010807070707" pitchFamily="18" charset="2"/>
              <a:buChar char=""/>
              <a:tabLst>
                <a:tab pos="238125" algn="l"/>
              </a:tabLst>
            </a:pPr>
            <a:r>
              <a:rPr lang="en-US" sz="1920" dirty="0" smtClean="0"/>
              <a:t>People </a:t>
            </a:r>
            <a:r>
              <a:rPr lang="en-US" sz="1920" dirty="0"/>
              <a:t>have always used drugs. Long ago, people discovered that some plants could help to cure diseases or to heal wounds. </a:t>
            </a:r>
            <a:endParaRPr lang="en-US" sz="1920" dirty="0" smtClean="0"/>
          </a:p>
          <a:p>
            <a:pPr marL="347663" indent="-347663">
              <a:buClr>
                <a:srgbClr val="0070C0"/>
              </a:buClr>
              <a:buSzPct val="80000"/>
              <a:buFont typeface="Wingdings 3" panose="05040102010807070707" pitchFamily="18" charset="2"/>
              <a:buChar char=""/>
              <a:tabLst>
                <a:tab pos="238125" algn="l"/>
              </a:tabLst>
            </a:pPr>
            <a:r>
              <a:rPr lang="en-US" sz="1920" dirty="0" smtClean="0"/>
              <a:t>They </a:t>
            </a:r>
            <a:r>
              <a:rPr lang="en-US" sz="1920" dirty="0"/>
              <a:t>also used substances obtained from plants and animals to change their perception of the world around them, inducing hallucinations and feelings of contentment or excitement. Today, many of the drugs we use still come from plants.</a:t>
            </a:r>
          </a:p>
          <a:p>
            <a:pPr marL="347663" indent="-347663">
              <a:buClr>
                <a:srgbClr val="0070C0"/>
              </a:buClr>
              <a:buSzPct val="80000"/>
              <a:buFont typeface="Wingdings 3" panose="05040102010807070707" pitchFamily="18" charset="2"/>
              <a:buChar char=""/>
              <a:tabLst>
                <a:tab pos="238125" algn="l"/>
              </a:tabLst>
            </a:pPr>
            <a:r>
              <a:rPr lang="en-US" sz="1920" dirty="0"/>
              <a:t>Without drugs, many people would live much shorter lives, or suffer greater pain. Drugs used in medical care, or to relieve mild pain, are very helpful to us. However, some people misuse drugs, so that they cause harm to themselves and to others around them.</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189</a:t>
            </a:r>
            <a:endParaRPr lang="en-GB" sz="960" b="1" dirty="0">
              <a:latin typeface="Arial" panose="020B0604020202020204" pitchFamily="34" charset="0"/>
              <a:cs typeface="Arial" panose="020B0604020202020204" pitchFamily="34" charset="0"/>
            </a:endParaRPr>
          </a:p>
        </p:txBody>
      </p:sp>
      <p:sp>
        <p:nvSpPr>
          <p:cNvPr id="5" name="Round Same Side Corner Rectangle 4"/>
          <p:cNvSpPr/>
          <p:nvPr/>
        </p:nvSpPr>
        <p:spPr>
          <a:xfrm>
            <a:off x="183382" y="5301208"/>
            <a:ext cx="208436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6" name="Round Same Side Corner Rectangle 5"/>
          <p:cNvSpPr/>
          <p:nvPr/>
        </p:nvSpPr>
        <p:spPr>
          <a:xfrm flipV="1">
            <a:off x="183382" y="5755892"/>
            <a:ext cx="6260826" cy="843434"/>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p:cNvSpPr txBox="1"/>
          <p:nvPr/>
        </p:nvSpPr>
        <p:spPr>
          <a:xfrm>
            <a:off x="255389" y="5819432"/>
            <a:ext cx="6044803" cy="707886"/>
          </a:xfrm>
          <a:prstGeom prst="rect">
            <a:avLst/>
          </a:prstGeom>
          <a:noFill/>
        </p:spPr>
        <p:txBody>
          <a:bodyPr wrap="square" rtlCol="0">
            <a:spAutoFit/>
          </a:bodyPr>
          <a:lstStyle/>
          <a:p>
            <a:r>
              <a:rPr lang="en-US" sz="2000" b="1" dirty="0">
                <a:solidFill>
                  <a:srgbClr val="C00000"/>
                </a:solidFill>
              </a:rPr>
              <a:t>drug</a:t>
            </a:r>
            <a:r>
              <a:rPr lang="en-US" sz="2000" dirty="0">
                <a:solidFill>
                  <a:srgbClr val="C00000"/>
                </a:solidFill>
              </a:rPr>
              <a:t> </a:t>
            </a:r>
            <a:r>
              <a:rPr lang="en-US" sz="2000" dirty="0"/>
              <a:t>- any substance taken into the body that modifies or affects chemical reactions in the body</a:t>
            </a:r>
            <a:endParaRPr lang="en-GB" sz="2000" dirty="0"/>
          </a:p>
        </p:txBody>
      </p:sp>
      <p:pic>
        <p:nvPicPr>
          <p:cNvPr id="2050" name="Picture 2" descr="Image result for how drugs work"/>
          <p:cNvPicPr>
            <a:picLocks noChangeAspect="1" noChangeArrowheads="1"/>
          </p:cNvPicPr>
          <p:nvPr/>
        </p:nvPicPr>
        <p:blipFill rotWithShape="1">
          <a:blip r:embed="rId3">
            <a:extLst>
              <a:ext uri="{28A0092B-C50C-407E-A947-70E740481C1C}">
                <a14:useLocalDpi xmlns:a14="http://schemas.microsoft.com/office/drawing/2010/main" val="0"/>
              </a:ext>
            </a:extLst>
          </a:blip>
          <a:srcRect t="12101" r="51702"/>
          <a:stretch/>
        </p:blipFill>
        <p:spPr bwMode="auto">
          <a:xfrm>
            <a:off x="6462480" y="1124744"/>
            <a:ext cx="2432431" cy="22429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how drugs work"/>
          <p:cNvPicPr>
            <a:picLocks noChangeAspect="1" noChangeArrowheads="1"/>
          </p:cNvPicPr>
          <p:nvPr/>
        </p:nvPicPr>
        <p:blipFill rotWithShape="1">
          <a:blip r:embed="rId3">
            <a:extLst>
              <a:ext uri="{28A0092B-C50C-407E-A947-70E740481C1C}">
                <a14:useLocalDpi xmlns:a14="http://schemas.microsoft.com/office/drawing/2010/main" val="0"/>
              </a:ext>
            </a:extLst>
          </a:blip>
          <a:srcRect l="50818" t="12101"/>
          <a:stretch/>
        </p:blipFill>
        <p:spPr bwMode="auto">
          <a:xfrm>
            <a:off x="6462480" y="3447233"/>
            <a:ext cx="2432431" cy="2202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5291903"/>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15.2 – Medicinal Drugs</a:t>
            </a:r>
            <a:endParaRPr lang="en-US" dirty="0"/>
          </a:p>
        </p:txBody>
      </p:sp>
      <p:sp>
        <p:nvSpPr>
          <p:cNvPr id="34" name="Rectangle 33"/>
          <p:cNvSpPr/>
          <p:nvPr/>
        </p:nvSpPr>
        <p:spPr>
          <a:xfrm>
            <a:off x="165110" y="1090590"/>
            <a:ext cx="6279098" cy="5706177"/>
          </a:xfrm>
          <a:prstGeom prst="rect">
            <a:avLst/>
          </a:prstGeom>
        </p:spPr>
        <p:txBody>
          <a:bodyPr wrap="square">
            <a:spAutoFit/>
          </a:bodyPr>
          <a:lstStyle/>
          <a:p>
            <a:pPr>
              <a:buClr>
                <a:srgbClr val="0070C0"/>
              </a:buClr>
              <a:buSzPct val="80000"/>
              <a:tabLst>
                <a:tab pos="238125" algn="l"/>
              </a:tabLst>
            </a:pPr>
            <a:r>
              <a:rPr lang="en-US" sz="1920" b="1" dirty="0">
                <a:solidFill>
                  <a:srgbClr val="C00000"/>
                </a:solidFill>
              </a:rPr>
              <a:t>Antibiotics</a:t>
            </a:r>
          </a:p>
          <a:p>
            <a:pPr marL="347663" indent="-347663">
              <a:buClr>
                <a:srgbClr val="0070C0"/>
              </a:buClr>
              <a:buSzPct val="80000"/>
              <a:buFont typeface="Wingdings 3" panose="05040102010807070707" pitchFamily="18" charset="2"/>
              <a:buChar char=""/>
              <a:tabLst>
                <a:tab pos="238125" algn="l"/>
              </a:tabLst>
            </a:pPr>
            <a:r>
              <a:rPr lang="en-US" sz="1920" dirty="0" smtClean="0"/>
              <a:t>Sometimes</a:t>
            </a:r>
            <a:r>
              <a:rPr lang="en-US" sz="1920" dirty="0"/>
              <a:t>, a person’s body needs help in its fight </a:t>
            </a:r>
            <a:r>
              <a:rPr lang="en-US" sz="1920" dirty="0" smtClean="0"/>
              <a:t>against </a:t>
            </a:r>
            <a:r>
              <a:rPr lang="en-US" sz="1920" dirty="0"/>
              <a:t>a bacterial infection. Until 1944, there was </a:t>
            </a:r>
            <a:r>
              <a:rPr lang="en-US" sz="1920" dirty="0" smtClean="0"/>
              <a:t>little help </a:t>
            </a:r>
            <a:r>
              <a:rPr lang="en-US" sz="1920" dirty="0"/>
              <a:t>that could be given. People died from diseases </a:t>
            </a:r>
            <a:r>
              <a:rPr lang="en-US" sz="1920" dirty="0" smtClean="0"/>
              <a:t>which </a:t>
            </a:r>
            <a:r>
              <a:rPr lang="en-US" sz="1920" dirty="0"/>
              <a:t>we now think quite harmless, such </a:t>
            </a:r>
            <a:r>
              <a:rPr lang="en-US" sz="1920" dirty="0" smtClean="0"/>
              <a:t>as infected </a:t>
            </a:r>
            <a:r>
              <a:rPr lang="en-US" sz="1920" dirty="0"/>
              <a:t>cuts.</a:t>
            </a:r>
          </a:p>
          <a:p>
            <a:pPr marL="347663" indent="-347663">
              <a:buClr>
                <a:srgbClr val="0070C0"/>
              </a:buClr>
              <a:buSzPct val="80000"/>
              <a:buFont typeface="Wingdings 3" panose="05040102010807070707" pitchFamily="18" charset="2"/>
              <a:buChar char=""/>
              <a:tabLst>
                <a:tab pos="238125" algn="l"/>
              </a:tabLst>
            </a:pPr>
            <a:r>
              <a:rPr lang="en-US" sz="1920" dirty="0"/>
              <a:t>Then a discovery was made which has had a </a:t>
            </a:r>
            <a:r>
              <a:rPr lang="en-US" sz="1920" dirty="0" smtClean="0"/>
              <a:t>tremendous </a:t>
            </a:r>
            <a:r>
              <a:rPr lang="en-US" sz="1920" dirty="0"/>
              <a:t>effect on our ability to treat diseases, </a:t>
            </a:r>
            <a:r>
              <a:rPr lang="en-US" sz="1920" dirty="0" smtClean="0"/>
              <a:t>-</a:t>
            </a:r>
            <a:r>
              <a:rPr lang="en-US" sz="1920" b="1" dirty="0" smtClean="0">
                <a:solidFill>
                  <a:srgbClr val="FF0000"/>
                </a:solidFill>
              </a:rPr>
              <a:t>antibiotics </a:t>
            </a:r>
            <a:r>
              <a:rPr lang="en-US" sz="1920" dirty="0"/>
              <a:t>were discovered.</a:t>
            </a:r>
          </a:p>
          <a:p>
            <a:pPr marL="347663" indent="-347663">
              <a:buClr>
                <a:srgbClr val="0070C0"/>
              </a:buClr>
              <a:buSzPct val="80000"/>
              <a:buFont typeface="Wingdings 3" panose="05040102010807070707" pitchFamily="18" charset="2"/>
              <a:buChar char=""/>
              <a:tabLst>
                <a:tab pos="238125" algn="l"/>
              </a:tabLst>
            </a:pPr>
            <a:r>
              <a:rPr lang="en-US" sz="1920" dirty="0"/>
              <a:t>Antibiotics are substances which kill bacteria, but </a:t>
            </a:r>
            <a:r>
              <a:rPr lang="en-US" sz="1920" dirty="0" smtClean="0"/>
              <a:t>do not </a:t>
            </a:r>
            <a:r>
              <a:rPr lang="en-US" sz="1920" dirty="0"/>
              <a:t>harm other living cells. Most of them are made by </a:t>
            </a:r>
            <a:r>
              <a:rPr lang="en-US" sz="1920" dirty="0" smtClean="0"/>
              <a:t>fungi</a:t>
            </a:r>
            <a:r>
              <a:rPr lang="en-US" sz="1920" dirty="0"/>
              <a:t>. It is thought that the fungi make antibiotics to </a:t>
            </a:r>
            <a:r>
              <a:rPr lang="en-US" sz="1920" dirty="0" smtClean="0"/>
              <a:t>kill bacteria </a:t>
            </a:r>
            <a:r>
              <a:rPr lang="en-US" sz="1920" dirty="0"/>
              <a:t>living near them - bacteria and fungi are both re composers, so they might compete for food. We use </a:t>
            </a:r>
            <a:r>
              <a:rPr lang="en-US" sz="1920" dirty="0" smtClean="0"/>
              <a:t>the </a:t>
            </a:r>
            <a:r>
              <a:rPr lang="en-US" sz="1920" dirty="0"/>
              <a:t>chemical warfare system of the fungus to wage </a:t>
            </a:r>
            <a:r>
              <a:rPr lang="en-US" sz="1920" dirty="0" smtClean="0"/>
              <a:t>our own </a:t>
            </a:r>
            <a:r>
              <a:rPr lang="en-US" sz="1920" dirty="0"/>
              <a:t>war against bacteria.</a:t>
            </a:r>
          </a:p>
          <a:p>
            <a:pPr marL="347663" indent="-347663">
              <a:buClr>
                <a:srgbClr val="0070C0"/>
              </a:buClr>
              <a:buSzPct val="80000"/>
              <a:buFont typeface="Wingdings 3" panose="05040102010807070707" pitchFamily="18" charset="2"/>
              <a:buChar char=""/>
              <a:tabLst>
                <a:tab pos="238125" algn="l"/>
              </a:tabLst>
            </a:pPr>
            <a:r>
              <a:rPr lang="en-US" sz="1920" dirty="0"/>
              <a:t>The first antibiotic to be discovered was penicillin</a:t>
            </a:r>
            <a:r>
              <a:rPr lang="en-US" sz="1920" dirty="0" smtClean="0"/>
              <a:t>. It is </a:t>
            </a:r>
            <a:r>
              <a:rPr lang="en-US" sz="1920" dirty="0"/>
              <a:t>made by the fungus </a:t>
            </a:r>
            <a:r>
              <a:rPr lang="en-US" sz="1920" b="1" i="1" dirty="0" err="1">
                <a:solidFill>
                  <a:srgbClr val="FF0000"/>
                </a:solidFill>
              </a:rPr>
              <a:t>Penicillium</a:t>
            </a:r>
            <a:r>
              <a:rPr lang="en-US" sz="1920" dirty="0"/>
              <a:t>, which you might </a:t>
            </a:r>
            <a:r>
              <a:rPr lang="en-US" sz="1920" dirty="0" smtClean="0"/>
              <a:t>sometimes </a:t>
            </a:r>
            <a:r>
              <a:rPr lang="en-US" sz="1920" dirty="0"/>
              <a:t>see growing on decaying fruit</a:t>
            </a:r>
            <a:r>
              <a:rPr lang="en-US" sz="1920" dirty="0" smtClean="0"/>
              <a:t>.</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189</a:t>
            </a:r>
            <a:endParaRPr lang="en-GB" sz="960" b="1" dirty="0">
              <a:latin typeface="Arial" panose="020B0604020202020204" pitchFamily="34" charset="0"/>
              <a:cs typeface="Arial" panose="020B0604020202020204" pitchFamily="34" charset="0"/>
            </a:endParaRPr>
          </a:p>
        </p:txBody>
      </p:sp>
      <p:pic>
        <p:nvPicPr>
          <p:cNvPr id="4098" name="Picture 2" descr="Image result for antibiotic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158974"/>
            <a:ext cx="2448272" cy="169495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how antibiotics work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04" t="4171" r="4780" b="2276"/>
          <a:stretch/>
        </p:blipFill>
        <p:spPr bwMode="auto">
          <a:xfrm>
            <a:off x="6444208" y="2979634"/>
            <a:ext cx="2448272" cy="193903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how antibiotics work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7860"/>
          <a:stretch/>
        </p:blipFill>
        <p:spPr bwMode="auto">
          <a:xfrm>
            <a:off x="6588224" y="5013176"/>
            <a:ext cx="2151056" cy="1623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4619195"/>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15.2 – Medicinal Drugs</a:t>
            </a:r>
            <a:endParaRPr lang="en-US" dirty="0"/>
          </a:p>
        </p:txBody>
      </p:sp>
      <p:sp>
        <p:nvSpPr>
          <p:cNvPr id="34" name="Rectangle 33"/>
          <p:cNvSpPr/>
          <p:nvPr/>
        </p:nvSpPr>
        <p:spPr>
          <a:xfrm>
            <a:off x="165110" y="1090590"/>
            <a:ext cx="6688884" cy="5693866"/>
          </a:xfrm>
          <a:prstGeom prst="rect">
            <a:avLst/>
          </a:prstGeom>
        </p:spPr>
        <p:txBody>
          <a:bodyPr wrap="square">
            <a:spAutoFit/>
          </a:bodyPr>
          <a:lstStyle/>
          <a:p>
            <a:pPr>
              <a:buClr>
                <a:srgbClr val="0070C0"/>
              </a:buClr>
              <a:buSzPct val="80000"/>
              <a:tabLst>
                <a:tab pos="238125" algn="l"/>
              </a:tabLst>
            </a:pPr>
            <a:r>
              <a:rPr lang="en-US" sz="1820" b="1" dirty="0">
                <a:solidFill>
                  <a:srgbClr val="C00000"/>
                </a:solidFill>
              </a:rPr>
              <a:t>Antibiotics</a:t>
            </a:r>
          </a:p>
          <a:p>
            <a:pPr marL="347663" indent="-347663">
              <a:buClr>
                <a:srgbClr val="0070C0"/>
              </a:buClr>
              <a:buSzPct val="80000"/>
              <a:buFont typeface="Wingdings 3" panose="05040102010807070707" pitchFamily="18" charset="2"/>
              <a:buChar char=""/>
              <a:tabLst>
                <a:tab pos="238125" algn="l"/>
              </a:tabLst>
            </a:pPr>
            <a:r>
              <a:rPr lang="en-US" sz="1820" dirty="0" smtClean="0"/>
              <a:t>The way in </a:t>
            </a:r>
            <a:r>
              <a:rPr lang="en-US" sz="1820" dirty="0"/>
              <a:t>which penicillin is made is described on page </a:t>
            </a:r>
            <a:r>
              <a:rPr lang="en-US" sz="1820" dirty="0" smtClean="0"/>
              <a:t>284.Penicillin </a:t>
            </a:r>
            <a:r>
              <a:rPr lang="en-US" sz="1820" dirty="0"/>
              <a:t>kills bacteria by stopping them making their </a:t>
            </a:r>
            <a:r>
              <a:rPr lang="en-US" sz="1820" dirty="0" smtClean="0"/>
              <a:t>cell walls</a:t>
            </a:r>
            <a:r>
              <a:rPr lang="en-US" sz="1820" dirty="0"/>
              <a:t>. Since the introduction of penicillin, </a:t>
            </a:r>
            <a:r>
              <a:rPr lang="en-US" sz="1820" dirty="0" smtClean="0"/>
              <a:t>many more </a:t>
            </a:r>
            <a:r>
              <a:rPr lang="en-US" sz="1820" dirty="0"/>
              <a:t>antibiotics have been found (Figure 15.2).</a:t>
            </a:r>
          </a:p>
          <a:p>
            <a:pPr marL="347663" indent="-347663">
              <a:buClr>
                <a:srgbClr val="0070C0"/>
              </a:buClr>
              <a:buSzPct val="80000"/>
              <a:buFont typeface="Wingdings 3" panose="05040102010807070707" pitchFamily="18" charset="2"/>
              <a:buChar char=""/>
              <a:tabLst>
                <a:tab pos="238125" algn="l"/>
              </a:tabLst>
            </a:pPr>
            <a:r>
              <a:rPr lang="en-US" sz="1820" dirty="0"/>
              <a:t>We have to go on trying to find more and more antibiotics, because bacteria evolve to become resistant to them, as described in Chapter 19. The more we use antibiotics, the more selection pressure we put on bacteria to evolve resistance (Figure 15.3). </a:t>
            </a:r>
            <a:endParaRPr lang="en-US" sz="1820" dirty="0" smtClean="0"/>
          </a:p>
          <a:p>
            <a:pPr marL="347663" indent="-347663">
              <a:buClr>
                <a:srgbClr val="0070C0"/>
              </a:buClr>
              <a:buSzPct val="80000"/>
              <a:buFont typeface="Wingdings 3" panose="05040102010807070707" pitchFamily="18" charset="2"/>
              <a:buChar char=""/>
              <a:tabLst>
                <a:tab pos="238125" algn="l"/>
              </a:tabLst>
            </a:pPr>
            <a:r>
              <a:rPr lang="en-US" sz="1820" dirty="0" smtClean="0"/>
              <a:t>People </a:t>
            </a:r>
            <a:r>
              <a:rPr lang="en-US" sz="1820" dirty="0"/>
              <a:t>did not </a:t>
            </a:r>
            <a:r>
              <a:rPr lang="en-US" sz="1820" dirty="0" err="1"/>
              <a:t>realise</a:t>
            </a:r>
            <a:r>
              <a:rPr lang="en-US" sz="1820" dirty="0"/>
              <a:t> this when antibiotics were first discovered, and used them for all sorts of diseases where they did not help at all, such as diseases caused by </a:t>
            </a:r>
            <a:r>
              <a:rPr lang="en-US" sz="1820" dirty="0" smtClean="0"/>
              <a:t>viruses.</a:t>
            </a:r>
          </a:p>
          <a:p>
            <a:pPr marL="347663" indent="-347663">
              <a:buClr>
                <a:srgbClr val="0070C0"/>
              </a:buClr>
              <a:buSzPct val="80000"/>
              <a:buFont typeface="Wingdings 3" panose="05040102010807070707" pitchFamily="18" charset="2"/>
              <a:buChar char=""/>
              <a:tabLst>
                <a:tab pos="238125" algn="l"/>
              </a:tabLst>
            </a:pPr>
            <a:r>
              <a:rPr lang="en-US" sz="1820" dirty="0" smtClean="0"/>
              <a:t>Now </a:t>
            </a:r>
            <a:r>
              <a:rPr lang="en-US" sz="1820" dirty="0"/>
              <a:t>doctors are much more careful about the amounts of antibiotics which they prescribe. We should only use antibiotics when they are really needed - then there is more chance that they will work when we need them to.</a:t>
            </a:r>
          </a:p>
          <a:p>
            <a:pPr marL="347663" indent="-347663">
              <a:buClr>
                <a:srgbClr val="0070C0"/>
              </a:buClr>
              <a:buSzPct val="80000"/>
              <a:buFont typeface="Wingdings 3" panose="05040102010807070707" pitchFamily="18" charset="2"/>
              <a:buChar char=""/>
              <a:tabLst>
                <a:tab pos="238125" algn="l"/>
              </a:tabLst>
            </a:pPr>
            <a:r>
              <a:rPr lang="en-US" sz="1820" dirty="0"/>
              <a:t>Many antibiotics kill bacteria by damaging their cell walls. Viruses do not have cell walls, so they are unharmed by antibiotics.</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189</a:t>
            </a:r>
            <a:endParaRPr lang="en-GB" sz="960" b="1" dirty="0">
              <a:latin typeface="Arial" panose="020B0604020202020204" pitchFamily="34" charset="0"/>
              <a:cs typeface="Arial" panose="020B0604020202020204" pitchFamily="34" charset="0"/>
            </a:endParaRPr>
          </a:p>
        </p:txBody>
      </p:sp>
      <p:pic>
        <p:nvPicPr>
          <p:cNvPr id="5" name="Picture 2" descr="Image result for antibiotic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3994" y="1158974"/>
            <a:ext cx="2038485" cy="141125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how antibiotics work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04" t="4171" r="4780" b="2276"/>
          <a:stretch/>
        </p:blipFill>
        <p:spPr bwMode="auto">
          <a:xfrm>
            <a:off x="6853994" y="2979635"/>
            <a:ext cx="2038485" cy="16144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how antibiotics work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7860"/>
          <a:stretch/>
        </p:blipFill>
        <p:spPr bwMode="auto">
          <a:xfrm>
            <a:off x="6948264" y="5013176"/>
            <a:ext cx="1791016" cy="1351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897581"/>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15.2 – Medicinal Drugs</a:t>
            </a:r>
            <a:endParaRPr lang="en-US"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189</a:t>
            </a:r>
            <a:endParaRPr lang="en-GB" sz="960" b="1" dirty="0">
              <a:latin typeface="Arial" panose="020B0604020202020204" pitchFamily="34" charset="0"/>
              <a:cs typeface="Arial" panose="020B0604020202020204" pitchFamily="34" charset="0"/>
            </a:endParaRPr>
          </a:p>
        </p:txBody>
      </p:sp>
      <p:pic>
        <p:nvPicPr>
          <p:cNvPr id="5122" name="Picture 2" descr="Image result for petri dish agar jelly"/>
          <p:cNvPicPr>
            <a:picLocks noChangeAspect="1" noChangeArrowheads="1"/>
          </p:cNvPicPr>
          <p:nvPr/>
        </p:nvPicPr>
        <p:blipFill rotWithShape="1">
          <a:blip r:embed="rId3">
            <a:extLst>
              <a:ext uri="{28A0092B-C50C-407E-A947-70E740481C1C}">
                <a14:useLocalDpi xmlns:a14="http://schemas.microsoft.com/office/drawing/2010/main" val="0"/>
              </a:ext>
            </a:extLst>
          </a:blip>
          <a:srcRect l="3490" t="5239" r="36031" b="8338"/>
          <a:stretch/>
        </p:blipFill>
        <p:spPr bwMode="auto">
          <a:xfrm>
            <a:off x="528562" y="1130283"/>
            <a:ext cx="3654303" cy="347861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animals being given antibiotics"/>
          <p:cNvPicPr>
            <a:picLocks noChangeAspect="1" noChangeArrowheads="1"/>
          </p:cNvPicPr>
          <p:nvPr/>
        </p:nvPicPr>
        <p:blipFill rotWithShape="1">
          <a:blip r:embed="rId4">
            <a:extLst>
              <a:ext uri="{28A0092B-C50C-407E-A947-70E740481C1C}">
                <a14:useLocalDpi xmlns:a14="http://schemas.microsoft.com/office/drawing/2010/main" val="0"/>
              </a:ext>
            </a:extLst>
          </a:blip>
          <a:srcRect l="4856" r="25839"/>
          <a:stretch/>
        </p:blipFill>
        <p:spPr bwMode="auto">
          <a:xfrm>
            <a:off x="4932040" y="1130283"/>
            <a:ext cx="3960440" cy="347861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4581128"/>
            <a:ext cx="4572000" cy="2185214"/>
          </a:xfrm>
          <a:prstGeom prst="rect">
            <a:avLst/>
          </a:prstGeom>
        </p:spPr>
        <p:txBody>
          <a:bodyPr>
            <a:spAutoFit/>
          </a:bodyPr>
          <a:lstStyle/>
          <a:p>
            <a:r>
              <a:rPr lang="en-US" sz="1700" b="1" dirty="0"/>
              <a:t>Figure 15.2</a:t>
            </a:r>
            <a:r>
              <a:rPr lang="en-US" sz="1700" dirty="0"/>
              <a:t> </a:t>
            </a:r>
            <a:r>
              <a:rPr lang="en-US" sz="1700" dirty="0" smtClean="0"/>
              <a:t>- This </a:t>
            </a:r>
            <a:r>
              <a:rPr lang="en-US" sz="1700" dirty="0"/>
              <a:t>Petri dish contains agar jelly on which the bacteria that cause typhoid fever are growing</a:t>
            </a:r>
            <a:r>
              <a:rPr lang="en-US" sz="1700" dirty="0" smtClean="0"/>
              <a:t>. The </a:t>
            </a:r>
            <a:r>
              <a:rPr lang="en-US" sz="1700" dirty="0"/>
              <a:t>three white circles are little discs of filter paper soaked in different antibiotics. You can see how the bacteria are unable to grow close to the discs, showing that these antibiotics are effective against the bacteria.</a:t>
            </a:r>
          </a:p>
        </p:txBody>
      </p:sp>
      <p:sp>
        <p:nvSpPr>
          <p:cNvPr id="3" name="Rectangle 2"/>
          <p:cNvSpPr/>
          <p:nvPr/>
        </p:nvSpPr>
        <p:spPr>
          <a:xfrm>
            <a:off x="4932040" y="4705910"/>
            <a:ext cx="3960440" cy="1400383"/>
          </a:xfrm>
          <a:prstGeom prst="rect">
            <a:avLst/>
          </a:prstGeom>
        </p:spPr>
        <p:txBody>
          <a:bodyPr wrap="square">
            <a:spAutoFit/>
          </a:bodyPr>
          <a:lstStyle/>
          <a:p>
            <a:r>
              <a:rPr lang="en-US" sz="1700" b="1" dirty="0"/>
              <a:t>Figure 15.3 </a:t>
            </a:r>
            <a:r>
              <a:rPr lang="en-US" sz="1700" dirty="0" smtClean="0"/>
              <a:t>- Many </a:t>
            </a:r>
            <a:r>
              <a:rPr lang="en-US" sz="1700" dirty="0"/>
              <a:t>farm animals are regularly given antibiotics. Unnecessary treatments should be avoided, to reduce the risk of resistant populations of bacteria arising.</a:t>
            </a:r>
          </a:p>
        </p:txBody>
      </p:sp>
    </p:spTree>
    <p:extLst>
      <p:ext uri="{BB962C8B-B14F-4D97-AF65-F5344CB8AC3E}">
        <p14:creationId xmlns:p14="http://schemas.microsoft.com/office/powerpoint/2010/main" val="3850386406"/>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6711146" cy="5647700"/>
          </a:xfrm>
          <a:prstGeom prst="rect">
            <a:avLst/>
          </a:prstGeom>
        </p:spPr>
        <p:txBody>
          <a:bodyPr wrap="square">
            <a:spAutoFit/>
          </a:bodyPr>
          <a:lstStyle/>
          <a:p>
            <a:pPr>
              <a:buClr>
                <a:srgbClr val="0070C0"/>
              </a:buClr>
              <a:buSzPct val="80000"/>
              <a:tabLst>
                <a:tab pos="238125" algn="l"/>
              </a:tabLst>
            </a:pPr>
            <a:r>
              <a:rPr lang="en-US" sz="1900" b="1" dirty="0" smtClean="0">
                <a:solidFill>
                  <a:srgbClr val="C00000"/>
                </a:solidFill>
              </a:rPr>
              <a:t>Heroin</a:t>
            </a:r>
            <a:endParaRPr lang="en-US" sz="1900" b="1" dirty="0">
              <a:solidFill>
                <a:srgbClr val="C00000"/>
              </a:solidFill>
            </a:endParaRPr>
          </a:p>
          <a:p>
            <a:pPr marL="347663" indent="-347663">
              <a:buClr>
                <a:srgbClr val="0070C0"/>
              </a:buClr>
              <a:buSzPct val="80000"/>
              <a:buFont typeface="Wingdings 3" panose="05040102010807070707" pitchFamily="18" charset="2"/>
              <a:buChar char=""/>
              <a:tabLst>
                <a:tab pos="238125" algn="l"/>
              </a:tabLst>
            </a:pPr>
            <a:r>
              <a:rPr lang="en-US" sz="1900" dirty="0"/>
              <a:t>Opium poppies produce a substance called opium, which contains a number of different chemicals. Some of these, especially morphine and codeine, are used in medicine for the relief of pain. Opium is also the raw material from which heroin is produced, which is also used in medicine.</a:t>
            </a:r>
          </a:p>
          <a:p>
            <a:pPr marL="347663" indent="-347663">
              <a:buClr>
                <a:srgbClr val="0070C0"/>
              </a:buClr>
              <a:buSzPct val="80000"/>
              <a:buFont typeface="Wingdings 3" panose="05040102010807070707" pitchFamily="18" charset="2"/>
              <a:buChar char=""/>
              <a:tabLst>
                <a:tab pos="238125" algn="l"/>
              </a:tabLst>
            </a:pPr>
            <a:r>
              <a:rPr lang="en-US" sz="1900" dirty="0"/>
              <a:t>Heroin can be addictive. An addictive drug is one which causes a person to become dependent on it - they are not able to stop taking it without suffering severe psychological and physical symptoms.</a:t>
            </a:r>
          </a:p>
          <a:p>
            <a:pPr marL="347663" indent="-347663">
              <a:buClr>
                <a:srgbClr val="0070C0"/>
              </a:buClr>
              <a:buSzPct val="80000"/>
              <a:buFont typeface="Wingdings 3" panose="05040102010807070707" pitchFamily="18" charset="2"/>
              <a:buChar char=""/>
              <a:tabLst>
                <a:tab pos="238125" algn="l"/>
              </a:tabLst>
            </a:pPr>
            <a:r>
              <a:rPr lang="en-US" sz="1900" dirty="0"/>
              <a:t>Heroin is a powerful depressant. This means that it slows down many functions of the brain. It reduces pain, and slows down breathing. It also slows down the functions of the hypothalamus. </a:t>
            </a:r>
            <a:endParaRPr lang="en-US" sz="1900" dirty="0" smtClean="0"/>
          </a:p>
          <a:p>
            <a:pPr marL="347663" indent="-347663">
              <a:buClr>
                <a:srgbClr val="0070C0"/>
              </a:buClr>
              <a:buSzPct val="80000"/>
              <a:buFont typeface="Wingdings 3" panose="05040102010807070707" pitchFamily="18" charset="2"/>
              <a:buChar char=""/>
              <a:tabLst>
                <a:tab pos="238125" algn="l"/>
              </a:tabLst>
            </a:pPr>
            <a:r>
              <a:rPr lang="en-US" sz="1900" dirty="0" smtClean="0"/>
              <a:t>When </a:t>
            </a:r>
            <a:r>
              <a:rPr lang="en-US" sz="1900" dirty="0"/>
              <a:t>a person takes heroin, it produces a feeling of euphoria - that is, they feel intensely happy. However, in many people it can rapidly become addictive. They feel so ill when they do not take it that they will do anything to obtain more</a:t>
            </a:r>
            <a:r>
              <a:rPr lang="en-US" sz="1900" dirty="0" smtClean="0"/>
              <a:t>.</a:t>
            </a:r>
            <a:endParaRPr lang="en-US" sz="1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190</a:t>
            </a:r>
            <a:endParaRPr lang="en-GB" sz="960" b="1" dirty="0">
              <a:latin typeface="Arial" panose="020B0604020202020204" pitchFamily="34" charset="0"/>
              <a:cs typeface="Arial" panose="020B0604020202020204" pitchFamily="34" charset="0"/>
            </a:endParaRPr>
          </a:p>
        </p:txBody>
      </p:sp>
      <p:pic>
        <p:nvPicPr>
          <p:cNvPr id="7170" name="Picture 2" descr="Image result for heroi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2564904"/>
            <a:ext cx="2016224" cy="134246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heroi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18" r="17716"/>
          <a:stretch/>
        </p:blipFill>
        <p:spPr bwMode="auto">
          <a:xfrm>
            <a:off x="6876256" y="4035356"/>
            <a:ext cx="2016224" cy="144073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heroin poppy fiel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6256" y="1130138"/>
            <a:ext cx="2016224" cy="134573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ction="ppaction://hlinkfile"/>
          </p:cNvPr>
          <p:cNvSpPr txBox="1"/>
          <p:nvPr/>
        </p:nvSpPr>
        <p:spPr>
          <a:xfrm>
            <a:off x="6876256" y="5617811"/>
            <a:ext cx="2016224"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Heroin on the Brain</a:t>
            </a:r>
            <a:endParaRPr lang="en-GB" sz="2000" b="1" dirty="0"/>
          </a:p>
        </p:txBody>
      </p:sp>
    </p:spTree>
    <p:extLst>
      <p:ext uri="{BB962C8B-B14F-4D97-AF65-F5344CB8AC3E}">
        <p14:creationId xmlns:p14="http://schemas.microsoft.com/office/powerpoint/2010/main" val="149618312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6688884" cy="5647700"/>
          </a:xfrm>
          <a:prstGeom prst="rect">
            <a:avLst/>
          </a:prstGeom>
        </p:spPr>
        <p:txBody>
          <a:bodyPr wrap="square">
            <a:spAutoFit/>
          </a:bodyPr>
          <a:lstStyle/>
          <a:p>
            <a:pPr>
              <a:buClr>
                <a:srgbClr val="0070C0"/>
              </a:buClr>
              <a:buSzPct val="80000"/>
              <a:tabLst>
                <a:tab pos="238125" algn="l"/>
              </a:tabLst>
            </a:pPr>
            <a:r>
              <a:rPr lang="en-US" sz="1900" b="1" dirty="0" smtClean="0">
                <a:solidFill>
                  <a:srgbClr val="C00000"/>
                </a:solidFill>
              </a:rPr>
              <a:t>Heroin</a:t>
            </a:r>
            <a:endParaRPr lang="en-US" sz="1900" b="1" dirty="0">
              <a:solidFill>
                <a:srgbClr val="C00000"/>
              </a:solidFill>
            </a:endParaRPr>
          </a:p>
          <a:p>
            <a:pPr marL="347663" indent="-347663">
              <a:buClr>
                <a:srgbClr val="0070C0"/>
              </a:buClr>
              <a:buSzPct val="80000"/>
              <a:buFont typeface="Wingdings 3" panose="05040102010807070707" pitchFamily="18" charset="2"/>
              <a:buChar char=""/>
              <a:tabLst>
                <a:tab pos="238125" algn="l"/>
              </a:tabLst>
            </a:pPr>
            <a:r>
              <a:rPr lang="en-US" sz="1900" dirty="0" smtClean="0"/>
              <a:t>As </a:t>
            </a:r>
            <a:r>
              <a:rPr lang="en-US" sz="1900" dirty="0"/>
              <a:t>their bodies become more tolerant of the drug, they need to take more and more of it in order to obtain any feelings of pleasure.</a:t>
            </a:r>
          </a:p>
          <a:p>
            <a:pPr marL="347663" indent="-347663">
              <a:buClr>
                <a:srgbClr val="0070C0"/>
              </a:buClr>
              <a:buSzPct val="80000"/>
              <a:buFont typeface="Wingdings 3" panose="05040102010807070707" pitchFamily="18" charset="2"/>
              <a:buChar char=""/>
              <a:tabLst>
                <a:tab pos="238125" algn="l"/>
              </a:tabLst>
            </a:pPr>
            <a:r>
              <a:rPr lang="en-US" sz="1900" dirty="0"/>
              <a:t>Not everyone who takes heroin becomes addicted to it, but many do. Addiction can develop very rapidly, so that a person who has taken it for only one or two weeks may find that they cannot give it up.</a:t>
            </a:r>
          </a:p>
          <a:p>
            <a:pPr marL="347663" indent="-347663">
              <a:buClr>
                <a:srgbClr val="0070C0"/>
              </a:buClr>
              <a:buSzPct val="80000"/>
              <a:buFont typeface="Wingdings 3" panose="05040102010807070707" pitchFamily="18" charset="2"/>
              <a:buChar char=""/>
              <a:tabLst>
                <a:tab pos="238125" algn="l"/>
              </a:tabLst>
            </a:pPr>
            <a:r>
              <a:rPr lang="en-US" sz="1900" dirty="0"/>
              <a:t>A person who has become addicted to heroin may lose any ability to be a part of normal society. He or she may think only of how they will get their next dose.</a:t>
            </a:r>
          </a:p>
          <a:p>
            <a:pPr marL="347663" indent="-347663">
              <a:buClr>
                <a:srgbClr val="0070C0"/>
              </a:buClr>
              <a:buSzPct val="80000"/>
              <a:buFont typeface="Wingdings 3" panose="05040102010807070707" pitchFamily="18" charset="2"/>
              <a:buChar char=""/>
              <a:tabLst>
                <a:tab pos="238125" algn="l"/>
              </a:tabLst>
            </a:pPr>
            <a:r>
              <a:rPr lang="en-US" sz="1900" dirty="0"/>
              <a:t>They may not be able to hold down a job, and therefore become unable to earn money, so many heroin addicts turn to crime in order to obtain money to buy their drug. They are not able to help and support their family.</a:t>
            </a:r>
          </a:p>
          <a:p>
            <a:pPr marL="347663" indent="-347663">
              <a:buClr>
                <a:srgbClr val="0070C0"/>
              </a:buClr>
              <a:buSzPct val="80000"/>
              <a:buFont typeface="Wingdings 3" panose="05040102010807070707" pitchFamily="18" charset="2"/>
              <a:buChar char=""/>
              <a:tabLst>
                <a:tab pos="238125" algn="l"/>
              </a:tabLst>
            </a:pPr>
            <a:r>
              <a:rPr lang="en-US" sz="1900" dirty="0"/>
              <a:t>Some people take heroin by injecting it into their veins. This can be dangerous as the needles used for injection are often not sterile, and pathogens such as the hepatitis virus can be introduced into the body. </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190</a:t>
            </a:r>
            <a:endParaRPr lang="en-GB" sz="960" b="1" dirty="0">
              <a:latin typeface="Arial" panose="020B0604020202020204" pitchFamily="34" charset="0"/>
              <a:cs typeface="Arial" panose="020B0604020202020204" pitchFamily="34" charset="0"/>
            </a:endParaRPr>
          </a:p>
        </p:txBody>
      </p:sp>
      <p:pic>
        <p:nvPicPr>
          <p:cNvPr id="5" name="Picture 2" descr="Image result for heroi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2564904"/>
            <a:ext cx="2016224" cy="134246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heroi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18" r="17716"/>
          <a:stretch/>
        </p:blipFill>
        <p:spPr bwMode="auto">
          <a:xfrm>
            <a:off x="6876256" y="4035356"/>
            <a:ext cx="2016224" cy="14407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heroin poppy fiel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6256" y="1130138"/>
            <a:ext cx="2016224" cy="134573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file"/>
          </p:cNvPr>
          <p:cNvSpPr txBox="1"/>
          <p:nvPr/>
        </p:nvSpPr>
        <p:spPr>
          <a:xfrm>
            <a:off x="6876256" y="5617811"/>
            <a:ext cx="2016224"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Heroin on the Brain</a:t>
            </a:r>
            <a:endParaRPr lang="en-GB" sz="2000" b="1" dirty="0"/>
          </a:p>
        </p:txBody>
      </p:sp>
    </p:spTree>
    <p:extLst>
      <p:ext uri="{BB962C8B-B14F-4D97-AF65-F5344CB8AC3E}">
        <p14:creationId xmlns:p14="http://schemas.microsoft.com/office/powerpoint/2010/main" val="4061605264"/>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6688884" cy="5586145"/>
          </a:xfrm>
          <a:prstGeom prst="rect">
            <a:avLst/>
          </a:prstGeom>
        </p:spPr>
        <p:txBody>
          <a:bodyPr wrap="square">
            <a:spAutoFit/>
          </a:bodyPr>
          <a:lstStyle/>
          <a:p>
            <a:pPr>
              <a:buClr>
                <a:srgbClr val="0070C0"/>
              </a:buClr>
              <a:buSzPct val="80000"/>
              <a:tabLst>
                <a:tab pos="238125" algn="l"/>
              </a:tabLst>
            </a:pPr>
            <a:r>
              <a:rPr lang="en-US" sz="2100" b="1" dirty="0" smtClean="0">
                <a:solidFill>
                  <a:srgbClr val="C00000"/>
                </a:solidFill>
              </a:rPr>
              <a:t>Heroin</a:t>
            </a:r>
            <a:endParaRPr lang="en-US" sz="2100" b="1" dirty="0">
              <a:solidFill>
                <a:srgbClr val="C00000"/>
              </a:solidFill>
            </a:endParaRPr>
          </a:p>
          <a:p>
            <a:pPr marL="347663" indent="-347663">
              <a:buClr>
                <a:srgbClr val="0070C0"/>
              </a:buClr>
              <a:buSzPct val="80000"/>
              <a:buFont typeface="Wingdings 3" panose="05040102010807070707" pitchFamily="18" charset="2"/>
              <a:buChar char=""/>
              <a:tabLst>
                <a:tab pos="238125" algn="l"/>
              </a:tabLst>
            </a:pPr>
            <a:r>
              <a:rPr lang="en-US" sz="2100" dirty="0" smtClean="0"/>
              <a:t>The </a:t>
            </a:r>
            <a:r>
              <a:rPr lang="en-US" sz="2100" dirty="0"/>
              <a:t>sharing of needles by heroin addicts has been a major method by which HIV has spread from one person to another.</a:t>
            </a:r>
          </a:p>
          <a:p>
            <a:pPr marL="347663" indent="-347663">
              <a:buClr>
                <a:srgbClr val="0070C0"/>
              </a:buClr>
              <a:buSzPct val="80000"/>
              <a:buFont typeface="Wingdings 3" panose="05040102010807070707" pitchFamily="18" charset="2"/>
              <a:buChar char=""/>
              <a:tabLst>
                <a:tab pos="238125" algn="l"/>
              </a:tabLst>
            </a:pPr>
            <a:r>
              <a:rPr lang="en-US" sz="2100" dirty="0"/>
              <a:t>It is possible for a heroin addict to win the battle against his or her addiction, but it needs a great deal of will-power and much help from others. The withdrawal symptoms that an addict suffers after a few </a:t>
            </a:r>
            <a:r>
              <a:rPr lang="en-US" sz="2100" dirty="0" smtClean="0"/>
              <a:t>hours without </a:t>
            </a:r>
            <a:r>
              <a:rPr lang="en-US" sz="2100" dirty="0"/>
              <a:t>the drug can be extremely unpleasant, and ever life threatening.</a:t>
            </a:r>
          </a:p>
          <a:p>
            <a:pPr marL="347663" indent="-347663">
              <a:buClr>
                <a:srgbClr val="0070C0"/>
              </a:buClr>
              <a:buSzPct val="80000"/>
              <a:buFont typeface="Wingdings 3" panose="05040102010807070707" pitchFamily="18" charset="2"/>
              <a:buChar char=""/>
              <a:tabLst>
                <a:tab pos="238125" algn="l"/>
              </a:tabLst>
            </a:pPr>
            <a:r>
              <a:rPr lang="en-US" sz="2100" dirty="0"/>
              <a:t>In the brain, there are many different </a:t>
            </a:r>
            <a:r>
              <a:rPr lang="en-US" sz="2100" dirty="0" smtClean="0"/>
              <a:t>neurotransmitters </a:t>
            </a:r>
            <a:r>
              <a:rPr lang="en-US" sz="2100" dirty="0"/>
              <a:t>that transfer nerve impulses across synapses from one </a:t>
            </a:r>
            <a:r>
              <a:rPr lang="en-US" sz="2100" dirty="0" err="1"/>
              <a:t>neurone</a:t>
            </a:r>
            <a:r>
              <a:rPr lang="en-US" sz="2100" dirty="0"/>
              <a:t> to another. We have seen that there are receptors on the cell surface membrane of the second </a:t>
            </a:r>
            <a:r>
              <a:rPr lang="en-US" sz="2100" dirty="0" err="1"/>
              <a:t>neurone</a:t>
            </a:r>
            <a:r>
              <a:rPr lang="en-US" sz="2100" dirty="0"/>
              <a:t>, which have a shape into which the neurotransmitter molecules precisely fit</a:t>
            </a:r>
            <a:r>
              <a:rPr lang="en-US" sz="2100" dirty="0" smtClean="0"/>
              <a:t>.</a:t>
            </a:r>
            <a:endParaRPr lang="en-US" sz="21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190</a:t>
            </a:r>
            <a:endParaRPr lang="en-GB" sz="960" b="1" dirty="0">
              <a:latin typeface="Arial" panose="020B0604020202020204" pitchFamily="34" charset="0"/>
              <a:cs typeface="Arial" panose="020B0604020202020204" pitchFamily="34" charset="0"/>
            </a:endParaRPr>
          </a:p>
        </p:txBody>
      </p:sp>
      <p:pic>
        <p:nvPicPr>
          <p:cNvPr id="5" name="Picture 2" descr="Image result for heroi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2564904"/>
            <a:ext cx="2016224" cy="134246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heroi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18" r="17716"/>
          <a:stretch/>
        </p:blipFill>
        <p:spPr bwMode="auto">
          <a:xfrm>
            <a:off x="6876256" y="4035356"/>
            <a:ext cx="2016224" cy="14407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heroin poppy fiel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6256" y="1130138"/>
            <a:ext cx="2016224" cy="134573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file"/>
          </p:cNvPr>
          <p:cNvSpPr txBox="1"/>
          <p:nvPr/>
        </p:nvSpPr>
        <p:spPr>
          <a:xfrm>
            <a:off x="6876256" y="5617811"/>
            <a:ext cx="2016224"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Heroin on the Brain</a:t>
            </a:r>
            <a:endParaRPr lang="en-GB" sz="2000" b="1" dirty="0"/>
          </a:p>
        </p:txBody>
      </p:sp>
    </p:spTree>
    <p:extLst>
      <p:ext uri="{BB962C8B-B14F-4D97-AF65-F5344CB8AC3E}">
        <p14:creationId xmlns:p14="http://schemas.microsoft.com/office/powerpoint/2010/main" val="366709292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6902254" cy="5403018"/>
          </a:xfrm>
          <a:prstGeom prst="rect">
            <a:avLst/>
          </a:prstGeom>
        </p:spPr>
        <p:txBody>
          <a:bodyPr wrap="square">
            <a:spAutoFit/>
          </a:bodyPr>
          <a:lstStyle/>
          <a:p>
            <a:pPr>
              <a:buClr>
                <a:srgbClr val="0070C0"/>
              </a:buClr>
              <a:buSzPct val="80000"/>
              <a:tabLst>
                <a:tab pos="238125" algn="l"/>
              </a:tabLst>
            </a:pPr>
            <a:r>
              <a:rPr lang="en-US" sz="2030" b="1" dirty="0" smtClean="0">
                <a:solidFill>
                  <a:srgbClr val="C00000"/>
                </a:solidFill>
              </a:rPr>
              <a:t>Heroin</a:t>
            </a:r>
            <a:endParaRPr lang="en-US" sz="2030" b="1" dirty="0">
              <a:solidFill>
                <a:srgbClr val="C00000"/>
              </a:solidFill>
            </a:endParaRPr>
          </a:p>
          <a:p>
            <a:pPr marL="347663" indent="-347663">
              <a:buClr>
                <a:srgbClr val="0070C0"/>
              </a:buClr>
              <a:buSzPct val="80000"/>
              <a:buFont typeface="Wingdings 3" panose="05040102010807070707" pitchFamily="18" charset="2"/>
              <a:buChar char=""/>
              <a:tabLst>
                <a:tab pos="238125" algn="l"/>
              </a:tabLst>
            </a:pPr>
            <a:r>
              <a:rPr lang="en-US" sz="2030" dirty="0" smtClean="0"/>
              <a:t>One </a:t>
            </a:r>
            <a:r>
              <a:rPr lang="en-US" sz="2030" dirty="0"/>
              <a:t>group of these neurotransmitters is called endorphins. Endorphins help to reduce sensations of pain, affect mood and reduce sensations of hunger </a:t>
            </a:r>
            <a:r>
              <a:rPr lang="en-US" sz="2030" dirty="0" smtClean="0"/>
              <a:t>and </a:t>
            </a:r>
            <a:r>
              <a:rPr lang="en-US" sz="2030" dirty="0"/>
              <a:t>thirst. One situation in which endorphins are </a:t>
            </a:r>
            <a:r>
              <a:rPr lang="en-US" sz="2030" dirty="0" smtClean="0"/>
              <a:t>produced </a:t>
            </a:r>
            <a:r>
              <a:rPr lang="en-US" sz="2030" dirty="0"/>
              <a:t>is when we do exercise - this is why exercise often has </a:t>
            </a:r>
            <a:r>
              <a:rPr lang="en-US" sz="2030" dirty="0" smtClean="0"/>
              <a:t>a </a:t>
            </a:r>
            <a:r>
              <a:rPr lang="en-US" sz="2030" dirty="0"/>
              <a:t>‘feel-good’ effect.</a:t>
            </a:r>
          </a:p>
          <a:p>
            <a:pPr marL="347663" indent="-347663">
              <a:buClr>
                <a:srgbClr val="0070C0"/>
              </a:buClr>
              <a:buSzPct val="80000"/>
              <a:buFont typeface="Wingdings 3" panose="05040102010807070707" pitchFamily="18" charset="2"/>
              <a:buChar char=""/>
              <a:tabLst>
                <a:tab pos="238125" algn="l"/>
              </a:tabLst>
            </a:pPr>
            <a:r>
              <a:rPr lang="en-US" sz="2030" dirty="0"/>
              <a:t>When it enters the brain, heroin is </a:t>
            </a:r>
            <a:r>
              <a:rPr lang="en-US" sz="2030" dirty="0" err="1"/>
              <a:t>metabolised</a:t>
            </a:r>
            <a:r>
              <a:rPr lang="en-US" sz="2030" dirty="0"/>
              <a:t> to morphine. Morphine molecules fit into some of the endorphin receptors. This is why heroin makes people feel good. </a:t>
            </a:r>
            <a:endParaRPr lang="en-US" sz="2030" dirty="0" smtClean="0"/>
          </a:p>
          <a:p>
            <a:pPr marL="347663" indent="-347663">
              <a:buClr>
                <a:srgbClr val="0070C0"/>
              </a:buClr>
              <a:buSzPct val="80000"/>
              <a:buFont typeface="Wingdings 3" panose="05040102010807070707" pitchFamily="18" charset="2"/>
              <a:buChar char=""/>
              <a:tabLst>
                <a:tab pos="238125" algn="l"/>
              </a:tabLst>
            </a:pPr>
            <a:r>
              <a:rPr lang="en-US" sz="2030" dirty="0" smtClean="0"/>
              <a:t>Unfortunately</a:t>
            </a:r>
            <a:r>
              <a:rPr lang="en-US" sz="2030" dirty="0"/>
              <a:t>, taking heroin can reduce the production of natural endorphins, and also affect the brains production of other important neurotransmitters Users often find that they have to keep taking more and more heroin to get the same effect and, if they stop using it, will suffer extremely unpleasant withdrawal symptoms</a:t>
            </a:r>
            <a:r>
              <a:rPr lang="en-US" sz="2030" dirty="0" smtClean="0"/>
              <a:t>.</a:t>
            </a:r>
            <a:endParaRPr lang="en-US" sz="203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190</a:t>
            </a:r>
            <a:endParaRPr lang="en-GB" sz="960" b="1" dirty="0">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7067364" y="6197242"/>
            <a:ext cx="182511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Endorphins</a:t>
            </a:r>
            <a:endParaRPr lang="en-GB" sz="2000" b="1" dirty="0"/>
          </a:p>
        </p:txBody>
      </p:sp>
      <p:pic>
        <p:nvPicPr>
          <p:cNvPr id="8196" name="Picture 4" descr="Image result for endorphins"/>
          <p:cNvPicPr>
            <a:picLocks noChangeAspect="1" noChangeArrowheads="1"/>
          </p:cNvPicPr>
          <p:nvPr/>
        </p:nvPicPr>
        <p:blipFill rotWithShape="1">
          <a:blip r:embed="rId4">
            <a:extLst>
              <a:ext uri="{28A0092B-C50C-407E-A947-70E740481C1C}">
                <a14:useLocalDpi xmlns:a14="http://schemas.microsoft.com/office/drawing/2010/main" val="0"/>
              </a:ext>
            </a:extLst>
          </a:blip>
          <a:srcRect l="4119" r="53488" b="7599"/>
          <a:stretch/>
        </p:blipFill>
        <p:spPr bwMode="auto">
          <a:xfrm>
            <a:off x="7164287" y="1110061"/>
            <a:ext cx="1728193" cy="2546791"/>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endorphins"/>
          <p:cNvPicPr>
            <a:picLocks noChangeAspect="1" noChangeArrowheads="1"/>
          </p:cNvPicPr>
          <p:nvPr/>
        </p:nvPicPr>
        <p:blipFill rotWithShape="1">
          <a:blip r:embed="rId4">
            <a:extLst>
              <a:ext uri="{28A0092B-C50C-407E-A947-70E740481C1C}">
                <a14:useLocalDpi xmlns:a14="http://schemas.microsoft.com/office/drawing/2010/main" val="0"/>
              </a:ext>
            </a:extLst>
          </a:blip>
          <a:srcRect l="50044" r="4031" b="7599"/>
          <a:stretch/>
        </p:blipFill>
        <p:spPr bwMode="auto">
          <a:xfrm>
            <a:off x="7164287" y="3717032"/>
            <a:ext cx="1728193" cy="2350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2180466"/>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5847050" cy="5586145"/>
          </a:xfrm>
          <a:prstGeom prst="rect">
            <a:avLst/>
          </a:prstGeom>
        </p:spPr>
        <p:txBody>
          <a:bodyPr wrap="square">
            <a:spAutoFit/>
          </a:bodyPr>
          <a:lstStyle/>
          <a:p>
            <a:pPr>
              <a:buClr>
                <a:srgbClr val="0070C0"/>
              </a:buClr>
              <a:buSzPct val="80000"/>
              <a:tabLst>
                <a:tab pos="238125" algn="l"/>
              </a:tabLst>
            </a:pPr>
            <a:r>
              <a:rPr lang="en-US" sz="2100" b="1" dirty="0" smtClean="0">
                <a:solidFill>
                  <a:srgbClr val="C00000"/>
                </a:solidFill>
              </a:rPr>
              <a:t>Alcohol</a:t>
            </a:r>
            <a:endParaRPr lang="en-US" sz="2100" b="1" dirty="0">
              <a:solidFill>
                <a:srgbClr val="C00000"/>
              </a:solidFill>
            </a:endParaRPr>
          </a:p>
          <a:p>
            <a:pPr marL="347663" indent="-347663">
              <a:buClr>
                <a:srgbClr val="0070C0"/>
              </a:buClr>
              <a:buSzPct val="80000"/>
              <a:buFont typeface="Wingdings 3" panose="05040102010807070707" pitchFamily="18" charset="2"/>
              <a:buChar char=""/>
              <a:tabLst>
                <a:tab pos="238125" algn="l"/>
              </a:tabLst>
            </a:pPr>
            <a:r>
              <a:rPr lang="en-US" sz="2100" dirty="0"/>
              <a:t>Alcohol is a very commonly used drug in many different countries. People often drink alcoholic drinks because they enjoy the effect that alcohol has on the brain. </a:t>
            </a:r>
            <a:endParaRPr lang="en-US" sz="2100" dirty="0" smtClean="0"/>
          </a:p>
          <a:p>
            <a:pPr marL="347663" indent="-347663">
              <a:buClr>
                <a:srgbClr val="0070C0"/>
              </a:buClr>
              <a:buSzPct val="80000"/>
              <a:buFont typeface="Wingdings 3" panose="05040102010807070707" pitchFamily="18" charset="2"/>
              <a:buChar char=""/>
              <a:tabLst>
                <a:tab pos="238125" algn="l"/>
              </a:tabLst>
            </a:pPr>
            <a:r>
              <a:rPr lang="en-US" sz="2100" dirty="0" smtClean="0"/>
              <a:t>Alcohol </a:t>
            </a:r>
            <a:r>
              <a:rPr lang="en-US" sz="2100" dirty="0"/>
              <a:t>can make people feel more relaxed and release their inhibitions, making it easier for them to enjoy themselves and to mix and interact with other people.</a:t>
            </a:r>
          </a:p>
          <a:p>
            <a:pPr marL="347663" indent="-347663">
              <a:buClr>
                <a:srgbClr val="0070C0"/>
              </a:buClr>
              <a:buSzPct val="80000"/>
              <a:buFont typeface="Wingdings 3" panose="05040102010807070707" pitchFamily="18" charset="2"/>
              <a:buChar char=""/>
              <a:tabLst>
                <a:tab pos="238125" algn="l"/>
              </a:tabLst>
            </a:pPr>
            <a:r>
              <a:rPr lang="en-US" sz="2100" dirty="0"/>
              <a:t>Alcohol is quickly absorbed through the wall of the stomach, and carried all over the body in the blood. It is eventually broken down by the liver, but this takes quite a long time.</a:t>
            </a:r>
          </a:p>
          <a:p>
            <a:pPr marL="347663" indent="-347663">
              <a:buClr>
                <a:srgbClr val="0070C0"/>
              </a:buClr>
              <a:buSzPct val="80000"/>
              <a:buFont typeface="Wingdings 3" panose="05040102010807070707" pitchFamily="18" charset="2"/>
              <a:buChar char=""/>
              <a:tabLst>
                <a:tab pos="238125" algn="l"/>
              </a:tabLst>
            </a:pPr>
            <a:r>
              <a:rPr lang="en-US" sz="2100" dirty="0"/>
              <a:t>Drinking fairly small quantities of alcohol is not dangerous, but alcohol does have many effects on the body which can be very dangerous if care is not taken</a:t>
            </a:r>
            <a:r>
              <a:rPr lang="en-US" sz="2100" dirty="0" smtClean="0"/>
              <a:t>.</a:t>
            </a:r>
            <a:endParaRPr lang="en-US" sz="21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190</a:t>
            </a:r>
            <a:endParaRPr lang="en-GB" sz="960" b="1" dirty="0">
              <a:latin typeface="Arial" panose="020B0604020202020204" pitchFamily="34" charset="0"/>
              <a:cs typeface="Arial" panose="020B0604020202020204" pitchFamily="34" charset="0"/>
            </a:endParaRPr>
          </a:p>
        </p:txBody>
      </p:sp>
      <p:pic>
        <p:nvPicPr>
          <p:cNvPr id="12290" name="Picture 2" descr="Image result for effects of alcohol"/>
          <p:cNvPicPr>
            <a:picLocks noChangeAspect="1" noChangeArrowheads="1"/>
          </p:cNvPicPr>
          <p:nvPr/>
        </p:nvPicPr>
        <p:blipFill rotWithShape="1">
          <a:blip r:embed="rId3">
            <a:extLst>
              <a:ext uri="{28A0092B-C50C-407E-A947-70E740481C1C}">
                <a14:useLocalDpi xmlns:a14="http://schemas.microsoft.com/office/drawing/2010/main" val="0"/>
              </a:ext>
            </a:extLst>
          </a:blip>
          <a:srcRect l="6359" r="3018" b="25506"/>
          <a:stretch/>
        </p:blipFill>
        <p:spPr bwMode="auto">
          <a:xfrm>
            <a:off x="6012160" y="1149796"/>
            <a:ext cx="2880320" cy="252713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positive physical effects of alcohol"/>
          <p:cNvPicPr>
            <a:picLocks noChangeAspect="1" noChangeArrowheads="1"/>
          </p:cNvPicPr>
          <p:nvPr/>
        </p:nvPicPr>
        <p:blipFill rotWithShape="1">
          <a:blip r:embed="rId4">
            <a:extLst>
              <a:ext uri="{28A0092B-C50C-407E-A947-70E740481C1C}">
                <a14:useLocalDpi xmlns:a14="http://schemas.microsoft.com/office/drawing/2010/main" val="0"/>
              </a:ext>
            </a:extLst>
          </a:blip>
          <a:srcRect l="3007" t="7437" r="4469" b="7017"/>
          <a:stretch/>
        </p:blipFill>
        <p:spPr bwMode="auto">
          <a:xfrm>
            <a:off x="6012160" y="3861048"/>
            <a:ext cx="2880320" cy="281568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5436096" y="577412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1838642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5991066" cy="5715411"/>
          </a:xfrm>
          <a:prstGeom prst="rect">
            <a:avLst/>
          </a:prstGeom>
        </p:spPr>
        <p:txBody>
          <a:bodyPr wrap="square">
            <a:spAutoFit/>
          </a:bodyPr>
          <a:lstStyle/>
          <a:p>
            <a:pPr>
              <a:buClr>
                <a:srgbClr val="0070C0"/>
              </a:buClr>
              <a:buSzPct val="80000"/>
              <a:tabLst>
                <a:tab pos="238125" algn="l"/>
              </a:tabLst>
            </a:pPr>
            <a:r>
              <a:rPr lang="en-US" sz="2030" b="1" dirty="0" smtClean="0">
                <a:solidFill>
                  <a:srgbClr val="C00000"/>
                </a:solidFill>
              </a:rPr>
              <a:t>Alcohol </a:t>
            </a:r>
            <a:r>
              <a:rPr lang="en-US" sz="2030" b="1" dirty="0">
                <a:solidFill>
                  <a:srgbClr val="C00000"/>
                </a:solidFill>
              </a:rPr>
              <a:t>lengthens reaction time.</a:t>
            </a:r>
          </a:p>
          <a:p>
            <a:pPr marL="347663" indent="-347663">
              <a:buClr>
                <a:srgbClr val="0070C0"/>
              </a:buClr>
              <a:buSzPct val="80000"/>
              <a:buFont typeface="Wingdings 3" panose="05040102010807070707" pitchFamily="18" charset="2"/>
              <a:buChar char=""/>
              <a:tabLst>
                <a:tab pos="238125" algn="l"/>
              </a:tabLst>
            </a:pPr>
            <a:r>
              <a:rPr lang="en-US" sz="2030" dirty="0"/>
              <a:t>Alcohol is a depressant, which means that even small amounts of alcohol slow down the actions of parts of the brain, so alcohol lengthens the time you take to respond to a stimulus. This can mean the difference between life and death - often someone </a:t>
            </a:r>
            <a:r>
              <a:rPr lang="en-US" sz="2030" dirty="0" err="1"/>
              <a:t>elses</a:t>
            </a:r>
            <a:r>
              <a:rPr lang="en-US" sz="2030" dirty="0"/>
              <a:t> death - if the affected person is driving a car. </a:t>
            </a:r>
            <a:endParaRPr lang="en-US" sz="2030" dirty="0" smtClean="0"/>
          </a:p>
          <a:p>
            <a:pPr marL="347663" indent="-347663">
              <a:buClr>
                <a:srgbClr val="0070C0"/>
              </a:buClr>
              <a:buSzPct val="80000"/>
              <a:buFont typeface="Wingdings 3" panose="05040102010807070707" pitchFamily="18" charset="2"/>
              <a:buChar char=""/>
              <a:tabLst>
                <a:tab pos="238125" algn="l"/>
              </a:tabLst>
            </a:pPr>
            <a:r>
              <a:rPr lang="en-US" sz="2030" dirty="0" smtClean="0"/>
              <a:t>A </a:t>
            </a:r>
            <a:r>
              <a:rPr lang="en-US" sz="2030" dirty="0"/>
              <a:t>very high proportion of road accidents involve people who have recently drunk alcohol - either drivers or pedestrians (Figure 15.4). Most countries in which drinking alcohol is allowed have legal limits on blood alcohol level when you drive. </a:t>
            </a:r>
            <a:endParaRPr lang="en-US" sz="2030" dirty="0" smtClean="0"/>
          </a:p>
          <a:p>
            <a:pPr marL="347663" indent="-347663">
              <a:buClr>
                <a:srgbClr val="0070C0"/>
              </a:buClr>
              <a:buSzPct val="80000"/>
              <a:buFont typeface="Wingdings 3" panose="05040102010807070707" pitchFamily="18" charset="2"/>
              <a:buChar char=""/>
              <a:tabLst>
                <a:tab pos="238125" algn="l"/>
              </a:tabLst>
            </a:pPr>
            <a:r>
              <a:rPr lang="en-US" sz="2030" dirty="0" smtClean="0"/>
              <a:t>However</a:t>
            </a:r>
            <a:r>
              <a:rPr lang="en-US" sz="2030" dirty="0"/>
              <a:t>, we now know that even very small quantities of alcohol increase the risk of an accident, so the only safe rule is not to drink alcohol at all if you drive.</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190</a:t>
            </a:r>
            <a:endParaRPr lang="en-GB" sz="960" b="1" dirty="0">
              <a:latin typeface="Arial" panose="020B0604020202020204" pitchFamily="34" charset="0"/>
              <a:cs typeface="Arial" panose="020B0604020202020204" pitchFamily="34" charset="0"/>
            </a:endParaRPr>
          </a:p>
        </p:txBody>
      </p:sp>
      <p:pic>
        <p:nvPicPr>
          <p:cNvPr id="11266" name="Picture 2" descr="Image result for alcohol as a depressant"/>
          <p:cNvPicPr>
            <a:picLocks noChangeAspect="1" noChangeArrowheads="1"/>
          </p:cNvPicPr>
          <p:nvPr/>
        </p:nvPicPr>
        <p:blipFill rotWithShape="1">
          <a:blip r:embed="rId3">
            <a:extLst>
              <a:ext uri="{28A0092B-C50C-407E-A947-70E740481C1C}">
                <a14:useLocalDpi xmlns:a14="http://schemas.microsoft.com/office/drawing/2010/main" val="0"/>
              </a:ext>
            </a:extLst>
          </a:blip>
          <a:srcRect l="5521" t="4666" r="11318" b="5444"/>
          <a:stretch/>
        </p:blipFill>
        <p:spPr bwMode="auto">
          <a:xfrm>
            <a:off x="6300192" y="1124745"/>
            <a:ext cx="2592288" cy="2149702"/>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drink driver test"/>
          <p:cNvPicPr>
            <a:picLocks noChangeAspect="1" noChangeArrowheads="1"/>
          </p:cNvPicPr>
          <p:nvPr/>
        </p:nvPicPr>
        <p:blipFill rotWithShape="1">
          <a:blip r:embed="rId4">
            <a:extLst>
              <a:ext uri="{28A0092B-C50C-407E-A947-70E740481C1C}">
                <a14:useLocalDpi xmlns:a14="http://schemas.microsoft.com/office/drawing/2010/main" val="0"/>
              </a:ext>
            </a:extLst>
          </a:blip>
          <a:srcRect t="6425" b="11344"/>
          <a:stretch/>
        </p:blipFill>
        <p:spPr bwMode="auto">
          <a:xfrm>
            <a:off x="6300192" y="3383423"/>
            <a:ext cx="2592288" cy="1557745"/>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Image result for drunk driv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192" y="5050144"/>
            <a:ext cx="2578868" cy="14506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5636228"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63732822"/>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6902254" cy="5632311"/>
          </a:xfrm>
          <a:prstGeom prst="rect">
            <a:avLst/>
          </a:prstGeom>
        </p:spPr>
        <p:txBody>
          <a:bodyPr wrap="square">
            <a:spAutoFit/>
          </a:bodyPr>
          <a:lstStyle/>
          <a:p>
            <a:pPr>
              <a:buClr>
                <a:srgbClr val="0070C0"/>
              </a:buClr>
              <a:buSzPct val="80000"/>
              <a:tabLst>
                <a:tab pos="238125" algn="l"/>
              </a:tabLst>
            </a:pPr>
            <a:r>
              <a:rPr lang="en-US" sz="2000" b="1" dirty="0" smtClean="0">
                <a:solidFill>
                  <a:srgbClr val="C00000"/>
                </a:solidFill>
              </a:rPr>
              <a:t>Alcohol </a:t>
            </a:r>
            <a:r>
              <a:rPr lang="en-US" sz="2000" b="1" dirty="0">
                <a:solidFill>
                  <a:srgbClr val="C00000"/>
                </a:solidFill>
              </a:rPr>
              <a:t>can increase aggression in some people.</a:t>
            </a:r>
          </a:p>
          <a:p>
            <a:pPr marL="347663" indent="-347663">
              <a:buClr>
                <a:srgbClr val="0070C0"/>
              </a:buClr>
              <a:buSzPct val="80000"/>
              <a:buFont typeface="Wingdings 3" panose="05040102010807070707" pitchFamily="18" charset="2"/>
              <a:buChar char=""/>
              <a:tabLst>
                <a:tab pos="238125" algn="l"/>
              </a:tabLst>
            </a:pPr>
            <a:r>
              <a:rPr lang="en-US" sz="2000" dirty="0"/>
              <a:t>Different people react differently to alcohol. In some </a:t>
            </a:r>
            <a:r>
              <a:rPr lang="en-US" sz="2000" dirty="0" smtClean="0"/>
              <a:t>people</a:t>
            </a:r>
            <a:r>
              <a:rPr lang="en-US" sz="2000" dirty="0"/>
              <a:t>, it increases their feelings of aggression, and releases their inhibitions so that they are more likely </a:t>
            </a:r>
            <a:r>
              <a:rPr lang="en-US" sz="2000" dirty="0" smtClean="0"/>
              <a:t>to </a:t>
            </a:r>
            <a:r>
              <a:rPr lang="en-US" sz="2000" dirty="0"/>
              <a:t>be violent or commit other crimes. They may be </a:t>
            </a:r>
            <a:r>
              <a:rPr lang="en-US" sz="2000" dirty="0" smtClean="0"/>
              <a:t>violent </a:t>
            </a:r>
            <a:r>
              <a:rPr lang="en-US" sz="2000" dirty="0"/>
              <a:t>towards members of their family. </a:t>
            </a:r>
            <a:endParaRPr lang="en-US" sz="2000" dirty="0" smtClean="0"/>
          </a:p>
          <a:p>
            <a:pPr marL="347663" indent="-347663">
              <a:buClr>
                <a:srgbClr val="0070C0"/>
              </a:buClr>
              <a:buSzPct val="80000"/>
              <a:buFont typeface="Wingdings 3" panose="05040102010807070707" pitchFamily="18" charset="2"/>
              <a:buChar char=""/>
              <a:tabLst>
                <a:tab pos="238125" algn="l"/>
              </a:tabLst>
            </a:pPr>
            <a:r>
              <a:rPr lang="en-US" sz="2000" dirty="0" smtClean="0"/>
              <a:t>Research has </a:t>
            </a:r>
            <a:r>
              <a:rPr lang="en-US" sz="2000" dirty="0"/>
              <a:t>shown that at least 50% of violence in the home </a:t>
            </a:r>
            <a:r>
              <a:rPr lang="en-US" sz="2000" dirty="0" smtClean="0"/>
              <a:t>in </a:t>
            </a:r>
            <a:r>
              <a:rPr lang="en-US" sz="2000" dirty="0"/>
              <a:t>many countries is related to drunkenness, and that </a:t>
            </a:r>
            <a:r>
              <a:rPr lang="en-US" sz="2000" dirty="0" smtClean="0"/>
              <a:t>alcohol </a:t>
            </a:r>
            <a:r>
              <a:rPr lang="en-US" sz="2000" dirty="0"/>
              <a:t>has played a part in the criminal behaviour of mound 60% of people in prison in western countries.</a:t>
            </a:r>
          </a:p>
          <a:p>
            <a:pPr>
              <a:buClr>
                <a:srgbClr val="0070C0"/>
              </a:buClr>
              <a:buSzPct val="80000"/>
              <a:tabLst>
                <a:tab pos="238125" algn="l"/>
              </a:tabLst>
            </a:pPr>
            <a:r>
              <a:rPr lang="en-US" sz="2000" b="1" dirty="0" smtClean="0">
                <a:solidFill>
                  <a:srgbClr val="C00000"/>
                </a:solidFill>
              </a:rPr>
              <a:t>Large </a:t>
            </a:r>
            <a:r>
              <a:rPr lang="en-US" sz="2000" b="1" dirty="0">
                <a:solidFill>
                  <a:srgbClr val="C00000"/>
                </a:solidFill>
              </a:rPr>
              <a:t>intakes of alcohol can kill.</a:t>
            </a:r>
          </a:p>
          <a:p>
            <a:pPr marL="347663" indent="-347663">
              <a:buClr>
                <a:srgbClr val="0070C0"/>
              </a:buClr>
              <a:buSzPct val="80000"/>
              <a:buFont typeface="Wingdings 3" panose="05040102010807070707" pitchFamily="18" charset="2"/>
              <a:buChar char=""/>
              <a:tabLst>
                <a:tab pos="238125" algn="l"/>
              </a:tabLst>
            </a:pPr>
            <a:r>
              <a:rPr lang="en-US" sz="2000" dirty="0"/>
              <a:t>Every year, people die as a direct result of drinking </a:t>
            </a:r>
            <a:r>
              <a:rPr lang="en-US" sz="2000" dirty="0" smtClean="0"/>
              <a:t>a lot </a:t>
            </a:r>
            <a:r>
              <a:rPr lang="en-US" sz="2000" dirty="0"/>
              <a:t>of alcohol over a short period of time. Alcohol </a:t>
            </a:r>
            <a:r>
              <a:rPr lang="en-US" sz="2000" dirty="0" smtClean="0"/>
              <a:t>is </a:t>
            </a:r>
            <a:r>
              <a:rPr lang="en-US" sz="2000" dirty="0"/>
              <a:t>a poison. Large intakes of alcohol can result in </a:t>
            </a:r>
            <a:r>
              <a:rPr lang="en-US" sz="2000" dirty="0" smtClean="0"/>
              <a:t>unconsciousness</a:t>
            </a:r>
            <a:r>
              <a:rPr lang="en-US" sz="2000" dirty="0"/>
              <a:t>, coma and even death. Sometimes, death is caused by a person vomiting when </a:t>
            </a:r>
            <a:r>
              <a:rPr lang="en-US" sz="2000" dirty="0" smtClean="0"/>
              <a:t>unconscious</a:t>
            </a:r>
            <a:r>
              <a:rPr lang="en-US" sz="2000" dirty="0"/>
              <a:t>, and then suffocating because their </a:t>
            </a:r>
            <a:r>
              <a:rPr lang="en-US" sz="2000" dirty="0" smtClean="0"/>
              <a:t>airways </a:t>
            </a:r>
            <a:r>
              <a:rPr lang="en-US" sz="2000" dirty="0"/>
              <a:t>are blocked by vomit.</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191</a:t>
            </a:r>
            <a:endParaRPr lang="en-GB" sz="960" b="1" dirty="0">
              <a:latin typeface="Arial" panose="020B0604020202020204" pitchFamily="34" charset="0"/>
              <a:cs typeface="Arial" panose="020B0604020202020204" pitchFamily="34" charset="0"/>
            </a:endParaRPr>
          </a:p>
        </p:txBody>
      </p:sp>
      <p:pic>
        <p:nvPicPr>
          <p:cNvPr id="10242" name="Picture 2" descr="Image result for alcohol aggress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7364" y="1123382"/>
            <a:ext cx="1813927" cy="1813927"/>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drunks"/>
          <p:cNvPicPr>
            <a:picLocks noChangeAspect="1" noChangeArrowheads="1"/>
          </p:cNvPicPr>
          <p:nvPr/>
        </p:nvPicPr>
        <p:blipFill rotWithShape="1">
          <a:blip r:embed="rId4">
            <a:extLst>
              <a:ext uri="{28A0092B-C50C-407E-A947-70E740481C1C}">
                <a14:useLocalDpi xmlns:a14="http://schemas.microsoft.com/office/drawing/2010/main" val="0"/>
              </a:ext>
            </a:extLst>
          </a:blip>
          <a:srcRect l="19178" r="5893"/>
          <a:stretch/>
        </p:blipFill>
        <p:spPr bwMode="auto">
          <a:xfrm>
            <a:off x="7067363" y="3027419"/>
            <a:ext cx="1813927" cy="1611031"/>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alcohol effect on the br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7363" y="4728560"/>
            <a:ext cx="1813927" cy="1540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6444208" y="472514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4122423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6279098" cy="5632311"/>
          </a:xfrm>
          <a:prstGeom prst="rect">
            <a:avLst/>
          </a:prstGeom>
        </p:spPr>
        <p:txBody>
          <a:bodyPr wrap="square">
            <a:spAutoFit/>
          </a:bodyPr>
          <a:lstStyle/>
          <a:p>
            <a:pPr>
              <a:buClr>
                <a:srgbClr val="0070C0"/>
              </a:buClr>
              <a:buSzPct val="80000"/>
              <a:tabLst>
                <a:tab pos="238125" algn="l"/>
              </a:tabLst>
            </a:pPr>
            <a:r>
              <a:rPr lang="en-US" sz="2000" b="1" dirty="0" smtClean="0">
                <a:solidFill>
                  <a:srgbClr val="C00000"/>
                </a:solidFill>
              </a:rPr>
              <a:t>Alcoholism</a:t>
            </a:r>
            <a:endParaRPr lang="en-US" sz="2000" b="1" dirty="0">
              <a:solidFill>
                <a:srgbClr val="C00000"/>
              </a:solidFill>
            </a:endParaRPr>
          </a:p>
          <a:p>
            <a:pPr marL="347663" indent="-347663">
              <a:buClr>
                <a:srgbClr val="0070C0"/>
              </a:buClr>
              <a:buSzPct val="80000"/>
              <a:buFont typeface="Wingdings 3" panose="05040102010807070707" pitchFamily="18" charset="2"/>
              <a:buChar char=""/>
              <a:tabLst>
                <a:tab pos="238125" algn="l"/>
              </a:tabLst>
            </a:pPr>
            <a:r>
              <a:rPr lang="en-US" sz="2000" dirty="0"/>
              <a:t>Alcoholism is a disease in which a person cannot manage without alcohol. The cause of the disease is not fully understood. Although it is obvious that you cannot become an alcoholic if you never drink alcohol, many people regularly drink large quantities of alcohol, but do not become alcoholics. </a:t>
            </a:r>
            <a:endParaRPr lang="en-US" sz="2000" dirty="0" smtClean="0"/>
          </a:p>
          <a:p>
            <a:pPr marL="347663" indent="-347663">
              <a:buClr>
                <a:srgbClr val="0070C0"/>
              </a:buClr>
              <a:buSzPct val="80000"/>
              <a:buFont typeface="Wingdings 3" panose="05040102010807070707" pitchFamily="18" charset="2"/>
              <a:buChar char=""/>
              <a:tabLst>
                <a:tab pos="238125" algn="l"/>
              </a:tabLst>
            </a:pPr>
            <a:r>
              <a:rPr lang="en-US" sz="2000" dirty="0" smtClean="0"/>
              <a:t>Probably</a:t>
            </a:r>
            <a:r>
              <a:rPr lang="en-US" sz="2000" dirty="0"/>
              <a:t>, there are many factors which decide whether or not a person becomes alcoholic. They may include a persons genes, their personality, and the amount of stress in their lives.</a:t>
            </a:r>
          </a:p>
          <a:p>
            <a:pPr marL="347663" indent="-347663">
              <a:buClr>
                <a:srgbClr val="0070C0"/>
              </a:buClr>
              <a:buSzPct val="80000"/>
              <a:buFont typeface="Wingdings 3" panose="05040102010807070707" pitchFamily="18" charset="2"/>
              <a:buChar char=""/>
              <a:tabLst>
                <a:tab pos="238125" algn="l"/>
              </a:tabLst>
            </a:pPr>
            <a:r>
              <a:rPr lang="en-US" sz="2000" dirty="0"/>
              <a:t>An alcoholic needs to drink quite large quantities of alcohol regularly. This causes many parts of the body to be damaged, because alcohol is poisonous to </a:t>
            </a:r>
            <a:r>
              <a:rPr lang="en-US" sz="2000" dirty="0" smtClean="0"/>
              <a:t>cells.</a:t>
            </a:r>
          </a:p>
          <a:p>
            <a:pPr marL="347663" indent="-347663">
              <a:buClr>
                <a:srgbClr val="0070C0"/>
              </a:buClr>
              <a:buSzPct val="80000"/>
              <a:buFont typeface="Wingdings 3" panose="05040102010807070707" pitchFamily="18" charset="2"/>
              <a:buChar char=""/>
              <a:tabLst>
                <a:tab pos="238125" algn="l"/>
              </a:tabLst>
            </a:pPr>
            <a:r>
              <a:rPr lang="en-US" sz="2000" dirty="0"/>
              <a:t>The liver is often damaged, because it is the liver which has the job of breaking down drugs such as alcohol in the body.</a:t>
            </a:r>
            <a:endParaRPr lang="en-US" sz="200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191</a:t>
            </a:r>
            <a:endParaRPr lang="en-GB" sz="960" b="1" dirty="0">
              <a:latin typeface="Arial" panose="020B0604020202020204" pitchFamily="34" charset="0"/>
              <a:cs typeface="Arial" panose="020B0604020202020204" pitchFamily="34" charset="0"/>
            </a:endParaRPr>
          </a:p>
        </p:txBody>
      </p:sp>
      <p:pic>
        <p:nvPicPr>
          <p:cNvPr id="8" name="Picture 4" descr="Image result for alcoholis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134590"/>
            <a:ext cx="2448272" cy="181580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alcoholism"/>
          <p:cNvPicPr>
            <a:picLocks noChangeAspect="1" noChangeArrowheads="1"/>
          </p:cNvPicPr>
          <p:nvPr/>
        </p:nvPicPr>
        <p:blipFill rotWithShape="1">
          <a:blip r:embed="rId4">
            <a:extLst>
              <a:ext uri="{28A0092B-C50C-407E-A947-70E740481C1C}">
                <a14:useLocalDpi xmlns:a14="http://schemas.microsoft.com/office/drawing/2010/main" val="0"/>
              </a:ext>
            </a:extLst>
          </a:blip>
          <a:srcRect l="3568" t="3538" r="4296" b="9311"/>
          <a:stretch/>
        </p:blipFill>
        <p:spPr bwMode="auto">
          <a:xfrm>
            <a:off x="6444208" y="3177896"/>
            <a:ext cx="2448272" cy="269937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file"/>
          </p:cNvPr>
          <p:cNvSpPr txBox="1"/>
          <p:nvPr/>
        </p:nvSpPr>
        <p:spPr>
          <a:xfrm>
            <a:off x="6657490" y="6113773"/>
            <a:ext cx="2021707"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Alcohol effects</a:t>
            </a:r>
            <a:endParaRPr lang="en-GB" sz="2000" b="1" dirty="0"/>
          </a:p>
        </p:txBody>
      </p:sp>
      <p:sp>
        <p:nvSpPr>
          <p:cNvPr id="11" name="TextBox 10">
            <a:hlinkClick r:id="rId6" action="ppaction://hlinksldjump"/>
          </p:cNvPr>
          <p:cNvSpPr txBox="1"/>
          <p:nvPr/>
        </p:nvSpPr>
        <p:spPr>
          <a:xfrm>
            <a:off x="5780244" y="486916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29016722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5847050" cy="5715411"/>
          </a:xfrm>
          <a:prstGeom prst="rect">
            <a:avLst/>
          </a:prstGeom>
        </p:spPr>
        <p:txBody>
          <a:bodyPr wrap="square">
            <a:spAutoFit/>
          </a:bodyPr>
          <a:lstStyle/>
          <a:p>
            <a:pPr>
              <a:buClr>
                <a:srgbClr val="0070C0"/>
              </a:buClr>
              <a:buSzPct val="80000"/>
              <a:tabLst>
                <a:tab pos="238125" algn="l"/>
              </a:tabLst>
            </a:pPr>
            <a:r>
              <a:rPr lang="en-US" sz="2030" b="1" dirty="0" smtClean="0">
                <a:solidFill>
                  <a:srgbClr val="C00000"/>
                </a:solidFill>
              </a:rPr>
              <a:t>Alcoholism</a:t>
            </a:r>
            <a:endParaRPr lang="en-US" sz="2030" b="1" dirty="0">
              <a:solidFill>
                <a:srgbClr val="C00000"/>
              </a:solidFill>
            </a:endParaRPr>
          </a:p>
          <a:p>
            <a:pPr marL="347663" indent="-347663">
              <a:buClr>
                <a:srgbClr val="0070C0"/>
              </a:buClr>
              <a:buSzPct val="80000"/>
              <a:buFont typeface="Wingdings 3" panose="05040102010807070707" pitchFamily="18" charset="2"/>
              <a:buChar char=""/>
              <a:tabLst>
                <a:tab pos="238125" algn="l"/>
              </a:tabLst>
            </a:pPr>
            <a:r>
              <a:rPr lang="en-US" sz="2030" dirty="0" smtClean="0"/>
              <a:t>One </a:t>
            </a:r>
            <a:r>
              <a:rPr lang="en-US" sz="2030" dirty="0"/>
              <a:t>form of liver disease resulting from alcohol damage is cirrhosis, where fibres grow in the liver (Figure 15.5). This can be fatal</a:t>
            </a:r>
            <a:r>
              <a:rPr lang="en-US" sz="2030" dirty="0" smtClean="0"/>
              <a:t>.</a:t>
            </a:r>
          </a:p>
          <a:p>
            <a:pPr marL="347663" indent="-347663">
              <a:buClr>
                <a:srgbClr val="0070C0"/>
              </a:buClr>
              <a:buSzPct val="80000"/>
              <a:buFont typeface="Wingdings 3" panose="05040102010807070707" pitchFamily="18" charset="2"/>
              <a:buChar char=""/>
              <a:tabLst>
                <a:tab pos="238125" algn="l"/>
              </a:tabLst>
            </a:pPr>
            <a:r>
              <a:rPr lang="en-US" sz="2030" dirty="0"/>
              <a:t>Excessive alcohol drinking also damages the brain. Over a long period of time, it can cause loss of memory and confusion. One way in which the damage is done is that alcohol in the body fluids draws water out of cells by osmosis. When this happens to brain cells, they shrink, and may be irreversibly damaged. </a:t>
            </a:r>
            <a:endParaRPr lang="en-US" sz="2030" dirty="0" smtClean="0"/>
          </a:p>
          <a:p>
            <a:pPr marL="347663" indent="-347663">
              <a:buClr>
                <a:srgbClr val="0070C0"/>
              </a:buClr>
              <a:buSzPct val="80000"/>
              <a:buFont typeface="Wingdings 3" panose="05040102010807070707" pitchFamily="18" charset="2"/>
              <a:buChar char=""/>
              <a:tabLst>
                <a:tab pos="238125" algn="l"/>
              </a:tabLst>
            </a:pPr>
            <a:r>
              <a:rPr lang="en-US" sz="2030" dirty="0" smtClean="0"/>
              <a:t>This </a:t>
            </a:r>
            <a:r>
              <a:rPr lang="en-US" sz="2030" dirty="0"/>
              <a:t>osmotic effect is made worse because alcohol inhibits the release of a hormone which stops the kidneys from allowing too much water to leave the body in the urine. So drinking alcohol causes a lot of dilute urine to be produced, resulting in low levels of water in the blood.</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191</a:t>
            </a:r>
            <a:endParaRPr lang="en-GB" sz="960" b="1" dirty="0">
              <a:latin typeface="Arial" panose="020B0604020202020204" pitchFamily="34" charset="0"/>
              <a:cs typeface="Arial" panose="020B0604020202020204" pitchFamily="34" charset="0"/>
            </a:endParaRPr>
          </a:p>
        </p:txBody>
      </p:sp>
      <p:pic>
        <p:nvPicPr>
          <p:cNvPr id="1028" name="Picture 4" descr="Image result for alcoholis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1134590"/>
            <a:ext cx="2880320" cy="21362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alcoholism"/>
          <p:cNvPicPr>
            <a:picLocks noChangeAspect="1" noChangeArrowheads="1"/>
          </p:cNvPicPr>
          <p:nvPr/>
        </p:nvPicPr>
        <p:blipFill rotWithShape="1">
          <a:blip r:embed="rId4">
            <a:extLst>
              <a:ext uri="{28A0092B-C50C-407E-A947-70E740481C1C}">
                <a14:useLocalDpi xmlns:a14="http://schemas.microsoft.com/office/drawing/2010/main" val="0"/>
              </a:ext>
            </a:extLst>
          </a:blip>
          <a:srcRect l="3568" t="3538" r="4296" b="9311"/>
          <a:stretch/>
        </p:blipFill>
        <p:spPr bwMode="auto">
          <a:xfrm>
            <a:off x="6012160" y="3421615"/>
            <a:ext cx="2880320" cy="317573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5940152" y="259800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33459906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5164326" cy="4465838"/>
          </a:xfrm>
          <a:prstGeom prst="rect">
            <a:avLst/>
          </a:prstGeom>
        </p:spPr>
        <p:txBody>
          <a:bodyPr wrap="square">
            <a:spAutoFit/>
          </a:bodyPr>
          <a:lstStyle/>
          <a:p>
            <a:pPr>
              <a:buClr>
                <a:srgbClr val="0070C0"/>
              </a:buClr>
              <a:buSzPct val="80000"/>
              <a:tabLst>
                <a:tab pos="238125" algn="l"/>
              </a:tabLst>
            </a:pPr>
            <a:r>
              <a:rPr lang="en-US" sz="2000" b="1" dirty="0" smtClean="0">
                <a:solidFill>
                  <a:srgbClr val="C00000"/>
                </a:solidFill>
              </a:rPr>
              <a:t>Alcoholism</a:t>
            </a:r>
            <a:endParaRPr lang="en-US" sz="2000" b="1" dirty="0">
              <a:solidFill>
                <a:srgbClr val="C00000"/>
              </a:solidFill>
            </a:endParaRPr>
          </a:p>
          <a:p>
            <a:pPr marL="342900" indent="-342900">
              <a:buClr>
                <a:srgbClr val="0070C0"/>
              </a:buClr>
              <a:buSzPct val="80000"/>
              <a:buFont typeface="Wingdings 3" panose="05040102010807070707" pitchFamily="18" charset="2"/>
              <a:buChar char=""/>
            </a:pPr>
            <a:r>
              <a:rPr lang="en-US" sz="2000" dirty="0" smtClean="0"/>
              <a:t>One </a:t>
            </a:r>
            <a:r>
              <a:rPr lang="en-US" sz="2000" dirty="0"/>
              <a:t>form of liver disease resulting from alcohol damage is cirrhosis, where fibres grow in the liver (Figure 15.5). This can be fatal</a:t>
            </a:r>
            <a:r>
              <a:rPr lang="en-US" sz="2000" dirty="0" smtClean="0"/>
              <a:t>.</a:t>
            </a:r>
          </a:p>
          <a:p>
            <a:pPr marL="342900" indent="-342900">
              <a:buClr>
                <a:srgbClr val="0070C0"/>
              </a:buClr>
              <a:buSzPct val="80000"/>
              <a:buFont typeface="Wingdings 3" panose="05040102010807070707" pitchFamily="18" charset="2"/>
              <a:buChar char=""/>
            </a:pPr>
            <a:r>
              <a:rPr lang="en-US" sz="2000" dirty="0"/>
              <a:t>Excessive alcohol drinking also damages the brain. Over a long period of time, it can cause loss of memory and confusion. One way in which the damage is done is that alcohol in the body fluids draws water out of cells by osmosis. When this happens to brain cells, they shrink, and may be irreversibly damaged. </a:t>
            </a:r>
            <a:endParaRPr lang="en-US" sz="200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191</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5364088" y="3669315"/>
            <a:ext cx="3528392" cy="1477328"/>
          </a:xfrm>
          <a:prstGeom prst="rect">
            <a:avLst/>
          </a:prstGeom>
        </p:spPr>
        <p:txBody>
          <a:bodyPr wrap="square">
            <a:spAutoFit/>
          </a:bodyPr>
          <a:lstStyle/>
          <a:p>
            <a:pPr indent="342900">
              <a:buClr>
                <a:srgbClr val="C00000"/>
              </a:buClr>
              <a:buSzPct val="80000"/>
              <a:buFont typeface="Arial" panose="020B0604020202020204" pitchFamily="34" charset="0"/>
              <a:buChar char="▲"/>
            </a:pPr>
            <a:r>
              <a:rPr lang="en-US" b="1" dirty="0"/>
              <a:t>Figure 15.5 </a:t>
            </a:r>
            <a:r>
              <a:rPr lang="en-US" dirty="0" smtClean="0"/>
              <a:t>- This </a:t>
            </a:r>
            <a:r>
              <a:rPr lang="en-US" dirty="0"/>
              <a:t>was a person’s liver. She was a heavy drinker, and you can see that there are fibres and dark areas in her liver. This is cirrhosis.</a:t>
            </a:r>
          </a:p>
        </p:txBody>
      </p:sp>
      <p:pic>
        <p:nvPicPr>
          <p:cNvPr id="2050"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1124744"/>
            <a:ext cx="3528392" cy="250515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65110" y="5399462"/>
            <a:ext cx="8727370" cy="1341906"/>
          </a:xfrm>
          <a:prstGeom prst="rect">
            <a:avLst/>
          </a:prstGeom>
        </p:spPr>
        <p:txBody>
          <a:bodyPr wrap="square">
            <a:spAutoFit/>
          </a:bodyPr>
          <a:lstStyle/>
          <a:p>
            <a:pPr marL="347663" indent="-347663">
              <a:buClr>
                <a:srgbClr val="0070C0"/>
              </a:buClr>
              <a:buSzPct val="80000"/>
              <a:buFont typeface="Wingdings 3" panose="05040102010807070707" pitchFamily="18" charset="2"/>
              <a:buChar char=""/>
              <a:tabLst>
                <a:tab pos="238125" algn="l"/>
              </a:tabLst>
            </a:pPr>
            <a:r>
              <a:rPr lang="en-US" sz="2000" dirty="0"/>
              <a:t>This osmotic effect is made worse because alcohol inhibits the release of a hormone which stops the kidneys from allowing too much water to leave the body in the urine. So drinking alcohol causes a lot of dilute urine to be produced, resulting in low levels of water in the blood.</a:t>
            </a:r>
          </a:p>
        </p:txBody>
      </p:sp>
      <p:sp>
        <p:nvSpPr>
          <p:cNvPr id="11" name="TextBox 10">
            <a:hlinkClick r:id="rId4" action="ppaction://hlinksldjump"/>
          </p:cNvPr>
          <p:cNvSpPr txBox="1"/>
          <p:nvPr/>
        </p:nvSpPr>
        <p:spPr>
          <a:xfrm>
            <a:off x="4772132" y="46531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795457565"/>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6279098" cy="5509200"/>
          </a:xfrm>
          <a:prstGeom prst="rect">
            <a:avLst/>
          </a:prstGeom>
        </p:spPr>
        <p:txBody>
          <a:bodyPr wrap="square">
            <a:spAutoFit/>
          </a:bodyPr>
          <a:lstStyle/>
          <a:p>
            <a:pPr>
              <a:buClr>
                <a:srgbClr val="0070C0"/>
              </a:buClr>
              <a:buSzPct val="80000"/>
              <a:tabLst>
                <a:tab pos="238125" algn="l"/>
              </a:tabLst>
            </a:pPr>
            <a:r>
              <a:rPr lang="en-US" sz="2200" b="1" dirty="0" smtClean="0">
                <a:solidFill>
                  <a:srgbClr val="C00000"/>
                </a:solidFill>
              </a:rPr>
              <a:t>Anabolic Steroids</a:t>
            </a:r>
            <a:endParaRPr lang="en-US" sz="2200" b="1" dirty="0">
              <a:solidFill>
                <a:srgbClr val="C00000"/>
              </a:solidFill>
            </a:endParaRPr>
          </a:p>
          <a:p>
            <a:pPr marL="342900" indent="-342900">
              <a:buClr>
                <a:srgbClr val="0070C0"/>
              </a:buClr>
              <a:buSzPct val="80000"/>
              <a:buFont typeface="Wingdings 3" panose="05040102010807070707" pitchFamily="18" charset="2"/>
              <a:buChar char=""/>
            </a:pPr>
            <a:r>
              <a:rPr lang="en-US" sz="2200" dirty="0"/>
              <a:t>Some hormones belong to a class of chemicals called steroids. Steroid hormones include the reproductive hormones testosterone, oestrogen and progesterone.</a:t>
            </a:r>
          </a:p>
          <a:p>
            <a:pPr marL="342900" indent="-342900">
              <a:buClr>
                <a:srgbClr val="0070C0"/>
              </a:buClr>
              <a:buSzPct val="80000"/>
              <a:buFont typeface="Wingdings 3" panose="05040102010807070707" pitchFamily="18" charset="2"/>
              <a:buChar char=""/>
            </a:pPr>
            <a:r>
              <a:rPr lang="en-US" sz="2200" dirty="0"/>
              <a:t>Many steroid hormones stimulate metabolic reactions in body cells that build up large molecules from small ones. These reactions are called anabolic reactions. Steroid hormones that stimulate these reactions are called anabolic steroids.</a:t>
            </a:r>
          </a:p>
          <a:p>
            <a:pPr marL="342900" indent="-342900">
              <a:buClr>
                <a:srgbClr val="0070C0"/>
              </a:buClr>
              <a:buSzPct val="80000"/>
              <a:buFont typeface="Wingdings 3" panose="05040102010807070707" pitchFamily="18" charset="2"/>
              <a:buChar char=""/>
            </a:pPr>
            <a:r>
              <a:rPr lang="en-US" sz="2200" dirty="0"/>
              <a:t>One type of reaction that is stimulated by anabolic steroids is the synthesis of proteins from amino acids. Testosterone, for example, causes more proteins to be made in muscles, so that muscles become larger and stronger</a:t>
            </a:r>
            <a:r>
              <a:rPr lang="en-US" sz="2200" dirty="0" smtClean="0"/>
              <a:t>.</a:t>
            </a:r>
            <a:endParaRPr lang="en-US" sz="22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192</a:t>
            </a:r>
            <a:endParaRPr lang="en-GB" sz="960" b="1" dirty="0">
              <a:latin typeface="Arial" panose="020B0604020202020204" pitchFamily="34" charset="0"/>
              <a:cs typeface="Arial" panose="020B0604020202020204" pitchFamily="34" charset="0"/>
            </a:endParaRPr>
          </a:p>
        </p:txBody>
      </p:sp>
      <p:pic>
        <p:nvPicPr>
          <p:cNvPr id="8" name="Picture 2" descr="Image result for anabolic steroid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3090" y="1145629"/>
            <a:ext cx="2424735" cy="154141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anabolic steroid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88" r="3853"/>
          <a:stretch/>
        </p:blipFill>
        <p:spPr bwMode="auto">
          <a:xfrm>
            <a:off x="6443089" y="2780928"/>
            <a:ext cx="2424735" cy="140983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anabolic steroid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4221088"/>
            <a:ext cx="2437358" cy="160719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ction="ppaction://hlinkfile"/>
          </p:cNvPr>
          <p:cNvSpPr txBox="1"/>
          <p:nvPr/>
        </p:nvSpPr>
        <p:spPr>
          <a:xfrm>
            <a:off x="6425204" y="5949280"/>
            <a:ext cx="2456361"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How Anabolic Steroids Work</a:t>
            </a:r>
            <a:endParaRPr lang="en-GB" sz="2000" b="1" dirty="0"/>
          </a:p>
        </p:txBody>
      </p:sp>
    </p:spTree>
    <p:extLst>
      <p:ext uri="{BB962C8B-B14F-4D97-AF65-F5344CB8AC3E}">
        <p14:creationId xmlns:p14="http://schemas.microsoft.com/office/powerpoint/2010/main" val="229708448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6063074" cy="5509200"/>
          </a:xfrm>
          <a:prstGeom prst="rect">
            <a:avLst/>
          </a:prstGeom>
        </p:spPr>
        <p:txBody>
          <a:bodyPr wrap="square">
            <a:spAutoFit/>
          </a:bodyPr>
          <a:lstStyle/>
          <a:p>
            <a:pPr>
              <a:buClr>
                <a:srgbClr val="0070C0"/>
              </a:buClr>
              <a:buSzPct val="80000"/>
              <a:tabLst>
                <a:tab pos="238125" algn="l"/>
              </a:tabLst>
            </a:pPr>
            <a:r>
              <a:rPr lang="en-US" sz="2200" b="1" dirty="0" smtClean="0">
                <a:solidFill>
                  <a:srgbClr val="C00000"/>
                </a:solidFill>
              </a:rPr>
              <a:t>Anabolic Steroids</a:t>
            </a:r>
            <a:endParaRPr lang="en-US" sz="2200" b="1" dirty="0">
              <a:solidFill>
                <a:srgbClr val="C00000"/>
              </a:solidFill>
            </a:endParaRPr>
          </a:p>
          <a:p>
            <a:pPr marL="342900" indent="-342900">
              <a:buClr>
                <a:srgbClr val="0070C0"/>
              </a:buClr>
              <a:buSzPct val="80000"/>
              <a:buFont typeface="Wingdings 3" panose="05040102010807070707" pitchFamily="18" charset="2"/>
              <a:buChar char=""/>
            </a:pPr>
            <a:r>
              <a:rPr lang="en-US" sz="2200" dirty="0" smtClean="0"/>
              <a:t>You </a:t>
            </a:r>
            <a:r>
              <a:rPr lang="en-US" sz="2200" dirty="0"/>
              <a:t>can see that this could help someone to compete successfully in some kinds of sport. Athletes and others have taken anabolic steroids to increase their muscle size and strength. These hormones can help athletes to train harder and for longer periods of time. They also increase aggression, which could give someone an edge in competition</a:t>
            </a:r>
            <a:r>
              <a:rPr lang="en-US" sz="2200" dirty="0" smtClean="0"/>
              <a:t>.</a:t>
            </a:r>
          </a:p>
          <a:p>
            <a:pPr marL="342900" indent="-342900">
              <a:buClr>
                <a:srgbClr val="0070C0"/>
              </a:buClr>
              <a:buSzPct val="80000"/>
              <a:buFont typeface="Wingdings 3" panose="05040102010807070707" pitchFamily="18" charset="2"/>
              <a:buChar char=""/>
            </a:pPr>
            <a:r>
              <a:rPr lang="en-US" sz="2200" dirty="0"/>
              <a:t>The use of anabolic steroids in sport is banned. Apart from giving someone an unfair advantage, taking anabolic steroids carries a serious health risk. For example, these substances decrease the ability of the immune system to destroy pathogens, and they can damage the liver</a:t>
            </a:r>
            <a:r>
              <a:rPr lang="en-US" sz="2200" dirty="0" smtClean="0"/>
              <a:t>.</a:t>
            </a:r>
            <a:endParaRPr lang="en-US" sz="22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192</a:t>
            </a:r>
            <a:endParaRPr lang="en-GB" sz="960" b="1" dirty="0">
              <a:latin typeface="Arial" panose="020B0604020202020204" pitchFamily="34" charset="0"/>
              <a:cs typeface="Arial" panose="020B0604020202020204" pitchFamily="34" charset="0"/>
            </a:endParaRPr>
          </a:p>
        </p:txBody>
      </p:sp>
      <p:pic>
        <p:nvPicPr>
          <p:cNvPr id="4098" name="Picture 2" descr="Image result for anabolic steroid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8184" y="1145628"/>
            <a:ext cx="2639641" cy="167803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anabolic steroid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88" r="3853"/>
          <a:stretch/>
        </p:blipFill>
        <p:spPr bwMode="auto">
          <a:xfrm>
            <a:off x="6228183" y="2878701"/>
            <a:ext cx="2639641" cy="153478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anabolic steroid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3" y="4531668"/>
            <a:ext cx="2653383" cy="1749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119696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15.3 – Misuse of Drugs</a:t>
            </a:r>
            <a:endParaRPr lang="en-US" dirty="0"/>
          </a:p>
        </p:txBody>
      </p:sp>
      <p:sp>
        <p:nvSpPr>
          <p:cNvPr id="34" name="Rectangle 33"/>
          <p:cNvSpPr/>
          <p:nvPr/>
        </p:nvSpPr>
        <p:spPr>
          <a:xfrm>
            <a:off x="165110" y="1090590"/>
            <a:ext cx="6063074" cy="5755422"/>
          </a:xfrm>
          <a:prstGeom prst="rect">
            <a:avLst/>
          </a:prstGeom>
        </p:spPr>
        <p:txBody>
          <a:bodyPr wrap="square">
            <a:spAutoFit/>
          </a:bodyPr>
          <a:lstStyle/>
          <a:p>
            <a:pPr>
              <a:buClr>
                <a:srgbClr val="0070C0"/>
              </a:buClr>
              <a:buSzPct val="80000"/>
              <a:tabLst>
                <a:tab pos="238125" algn="l"/>
              </a:tabLst>
            </a:pPr>
            <a:r>
              <a:rPr lang="en-US" sz="2300" b="1" dirty="0" smtClean="0">
                <a:solidFill>
                  <a:srgbClr val="C00000"/>
                </a:solidFill>
              </a:rPr>
              <a:t>Anabolic Steroids</a:t>
            </a:r>
            <a:endParaRPr lang="en-US" sz="2300" b="1" dirty="0">
              <a:solidFill>
                <a:srgbClr val="C00000"/>
              </a:solidFill>
            </a:endParaRPr>
          </a:p>
          <a:p>
            <a:pPr marL="342900" indent="-342900">
              <a:buClr>
                <a:srgbClr val="0070C0"/>
              </a:buClr>
              <a:buSzPct val="80000"/>
              <a:buFont typeface="Wingdings 3" panose="05040102010807070707" pitchFamily="18" charset="2"/>
              <a:buChar char=""/>
            </a:pPr>
            <a:r>
              <a:rPr lang="en-US" sz="2300" dirty="0" smtClean="0"/>
              <a:t>In </a:t>
            </a:r>
            <a:r>
              <a:rPr lang="en-US" sz="2300" dirty="0"/>
              <a:t>most sports there is a testing regime that checks for the presence of anabolic steroids in a persons blood or urine (Figure 15.6). </a:t>
            </a:r>
            <a:endParaRPr lang="en-US" sz="2300" dirty="0" smtClean="0"/>
          </a:p>
          <a:p>
            <a:pPr marL="342900" indent="-342900">
              <a:buClr>
                <a:srgbClr val="0070C0"/>
              </a:buClr>
              <a:buSzPct val="80000"/>
              <a:buFont typeface="Wingdings 3" panose="05040102010807070707" pitchFamily="18" charset="2"/>
              <a:buChar char=""/>
            </a:pPr>
            <a:r>
              <a:rPr lang="en-US" sz="2300" dirty="0" smtClean="0"/>
              <a:t>The </a:t>
            </a:r>
            <a:r>
              <a:rPr lang="en-US" sz="2300" dirty="0"/>
              <a:t>tests can be done at any time, not just when a person is competing. This is because drugs such as anabolic steroids can have effects that </a:t>
            </a:r>
            <a:r>
              <a:rPr lang="en-US" sz="2300" dirty="0" smtClean="0"/>
              <a:t>last long </a:t>
            </a:r>
            <a:r>
              <a:rPr lang="en-US" sz="2300" dirty="0"/>
              <a:t>after the time when the drugs are still present in the body. </a:t>
            </a:r>
            <a:endParaRPr lang="en-US" sz="2300" dirty="0" smtClean="0"/>
          </a:p>
          <a:p>
            <a:pPr marL="342900" indent="-342900">
              <a:buClr>
                <a:srgbClr val="0070C0"/>
              </a:buClr>
              <a:buSzPct val="80000"/>
              <a:buFont typeface="Wingdings 3" panose="05040102010807070707" pitchFamily="18" charset="2"/>
              <a:buChar char=""/>
            </a:pPr>
            <a:r>
              <a:rPr lang="en-US" sz="2300" dirty="0" smtClean="0"/>
              <a:t>In </a:t>
            </a:r>
            <a:r>
              <a:rPr lang="en-US" sz="2300" dirty="0"/>
              <a:t>the past, athletes may have got </a:t>
            </a:r>
            <a:r>
              <a:rPr lang="en-US" sz="2300" dirty="0" smtClean="0"/>
              <a:t>away with </a:t>
            </a:r>
            <a:r>
              <a:rPr lang="en-US" sz="2300" dirty="0"/>
              <a:t>cheating by stopping taking the drugs several weeks before their competition took place. Now they know that a tester can turn up at any time, without notice.</a:t>
            </a:r>
            <a:endParaRPr lang="en-US" sz="230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192</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6228184" y="2852936"/>
            <a:ext cx="2664296" cy="1477328"/>
          </a:xfrm>
          <a:prstGeom prst="rect">
            <a:avLst/>
          </a:prstGeom>
        </p:spPr>
        <p:txBody>
          <a:bodyPr wrap="square">
            <a:spAutoFit/>
          </a:bodyPr>
          <a:lstStyle/>
          <a:p>
            <a:pPr indent="342900">
              <a:buClr>
                <a:srgbClr val="C00000"/>
              </a:buClr>
              <a:buSzPct val="80000"/>
              <a:buFont typeface="Arial" panose="020B0604020202020204" pitchFamily="34" charset="0"/>
              <a:buChar char="▲"/>
            </a:pPr>
            <a:r>
              <a:rPr lang="en-US" b="1" dirty="0" smtClean="0"/>
              <a:t>Figure 15.6 </a:t>
            </a:r>
            <a:r>
              <a:rPr lang="en-US" dirty="0" smtClean="0"/>
              <a:t>- Testing </a:t>
            </a:r>
            <a:r>
              <a:rPr lang="en-US" dirty="0"/>
              <a:t>a </a:t>
            </a:r>
            <a:r>
              <a:rPr lang="en-US" dirty="0" smtClean="0"/>
              <a:t>urine </a:t>
            </a:r>
            <a:r>
              <a:rPr lang="en-US" dirty="0"/>
              <a:t>sample for the presence of anabolic steroids and their break-down products.</a:t>
            </a:r>
          </a:p>
        </p:txBody>
      </p:sp>
      <p:pic>
        <p:nvPicPr>
          <p:cNvPr id="5" name="Picture 4"/>
          <p:cNvPicPr>
            <a:picLocks noChangeAspect="1"/>
          </p:cNvPicPr>
          <p:nvPr/>
        </p:nvPicPr>
        <p:blipFill rotWithShape="1">
          <a:blip r:embed="rId3"/>
          <a:srcRect l="1963" t="3314" r="2750" b="3314"/>
          <a:stretch/>
        </p:blipFill>
        <p:spPr>
          <a:xfrm>
            <a:off x="6228184" y="1136260"/>
            <a:ext cx="2674540" cy="1679876"/>
          </a:xfrm>
          <a:prstGeom prst="rect">
            <a:avLst/>
          </a:prstGeom>
        </p:spPr>
      </p:pic>
      <p:pic>
        <p:nvPicPr>
          <p:cNvPr id="5122" name="Picture 2" descr="Image result for anabolic steroids"/>
          <p:cNvPicPr>
            <a:picLocks noChangeAspect="1" noChangeArrowheads="1"/>
          </p:cNvPicPr>
          <p:nvPr/>
        </p:nvPicPr>
        <p:blipFill rotWithShape="1">
          <a:blip r:embed="rId4">
            <a:extLst>
              <a:ext uri="{28A0092B-C50C-407E-A947-70E740481C1C}">
                <a14:useLocalDpi xmlns:a14="http://schemas.microsoft.com/office/drawing/2010/main" val="0"/>
              </a:ext>
            </a:extLst>
          </a:blip>
          <a:srcRect l="2693" r="3075" b="36144"/>
          <a:stretch/>
        </p:blipFill>
        <p:spPr bwMode="auto">
          <a:xfrm>
            <a:off x="6192180" y="4402271"/>
            <a:ext cx="2700300" cy="2195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3784315"/>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a:t>
            </a:r>
            <a:endParaRPr lang="en-US" dirty="0"/>
          </a:p>
        </p:txBody>
      </p:sp>
      <p:sp>
        <p:nvSpPr>
          <p:cNvPr id="34" name="Rectangle 33"/>
          <p:cNvSpPr/>
          <p:nvPr/>
        </p:nvSpPr>
        <p:spPr>
          <a:xfrm>
            <a:off x="165110" y="1090590"/>
            <a:ext cx="6279098" cy="5632311"/>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2000" dirty="0" smtClean="0"/>
              <a:t>Everyone </a:t>
            </a:r>
            <a:r>
              <a:rPr lang="en-US" sz="2000" dirty="0"/>
              <a:t>knows that smoking damages your health, </a:t>
            </a:r>
            <a:r>
              <a:rPr lang="en-US" sz="2000" dirty="0" smtClean="0"/>
              <a:t>but </a:t>
            </a:r>
            <a:r>
              <a:rPr lang="en-US" sz="2000" dirty="0"/>
              <a:t>still people do it. Figure 15.7 shows smoking rates in some countries.</a:t>
            </a:r>
          </a:p>
          <a:p>
            <a:pPr marL="342900" indent="-342900">
              <a:buClr>
                <a:srgbClr val="0070C0"/>
              </a:buClr>
              <a:buSzPct val="80000"/>
              <a:buFont typeface="Wingdings 3" panose="05040102010807070707" pitchFamily="18" charset="2"/>
              <a:buChar char=""/>
            </a:pPr>
            <a:r>
              <a:rPr lang="en-US" sz="2000" dirty="0"/>
              <a:t>Figure 15.8 shows the main components of </a:t>
            </a:r>
            <a:r>
              <a:rPr lang="en-US" sz="2000" dirty="0" smtClean="0"/>
              <a:t>tobacco </a:t>
            </a:r>
            <a:r>
              <a:rPr lang="en-US" sz="2000" dirty="0"/>
              <a:t>smoke. There are, in fact, many more substances in tobacco smoke, and researchers are still finding out more about them, and the damage that each of them car do to the smokers health.</a:t>
            </a:r>
          </a:p>
          <a:p>
            <a:pPr marL="342900" indent="-342900">
              <a:buClr>
                <a:srgbClr val="0070C0"/>
              </a:buClr>
              <a:buSzPct val="80000"/>
              <a:buFont typeface="Wingdings 3" panose="05040102010807070707" pitchFamily="18" charset="2"/>
              <a:buChar char=""/>
            </a:pPr>
            <a:r>
              <a:rPr lang="en-US" sz="2000" dirty="0"/>
              <a:t>One public health concern is that these dangers exist for both smokers and non-smokers. The possible damage is just as real for non-smokers who are in a smokers’ environment. They breathe in smoke from burning cigarettes, and from smoke exhaled by smoker? This is termed passive smoking. In many countries, smoking is now banned in all public places. It is also very strongly recommended that parents do not smoke anywhere near their children.</a:t>
            </a:r>
            <a:endParaRPr lang="en-US" sz="200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192</a:t>
            </a:r>
            <a:endParaRPr lang="en-GB" sz="960" b="1" dirty="0">
              <a:latin typeface="Arial" panose="020B0604020202020204" pitchFamily="34" charset="0"/>
              <a:cs typeface="Arial" panose="020B0604020202020204" pitchFamily="34" charset="0"/>
            </a:endParaRPr>
          </a:p>
        </p:txBody>
      </p:sp>
      <p:pic>
        <p:nvPicPr>
          <p:cNvPr id="7170" name="Picture 2" descr="Image result for passive smoking"/>
          <p:cNvPicPr>
            <a:picLocks noChangeAspect="1" noChangeArrowheads="1"/>
          </p:cNvPicPr>
          <p:nvPr/>
        </p:nvPicPr>
        <p:blipFill rotWithShape="1">
          <a:blip r:embed="rId3">
            <a:extLst>
              <a:ext uri="{28A0092B-C50C-407E-A947-70E740481C1C}">
                <a14:useLocalDpi xmlns:a14="http://schemas.microsoft.com/office/drawing/2010/main" val="0"/>
              </a:ext>
            </a:extLst>
          </a:blip>
          <a:srcRect r="17080"/>
          <a:stretch/>
        </p:blipFill>
        <p:spPr bwMode="auto">
          <a:xfrm>
            <a:off x="6444208" y="2776788"/>
            <a:ext cx="2448272" cy="180434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tobacco conte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1138040"/>
            <a:ext cx="2448272" cy="148574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chewing tobacc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4653136"/>
            <a:ext cx="2448272" cy="19831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ction="ppaction://hlinksldjump"/>
          </p:cNvPr>
          <p:cNvSpPr txBox="1"/>
          <p:nvPr/>
        </p:nvSpPr>
        <p:spPr>
          <a:xfrm>
            <a:off x="8300524" y="59103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41136746"/>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a:t>
            </a:r>
            <a:endParaRPr lang="en-US"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192</a:t>
            </a:r>
            <a:endParaRPr lang="en-GB" sz="960" b="1" dirty="0">
              <a:latin typeface="Arial" panose="020B0604020202020204" pitchFamily="34" charset="0"/>
              <a:cs typeface="Arial" panose="020B0604020202020204" pitchFamily="34" charset="0"/>
            </a:endParaRPr>
          </a:p>
        </p:txBody>
      </p:sp>
      <p:pic>
        <p:nvPicPr>
          <p:cNvPr id="8194" name="Picture 2" descr="Image result for world mean map of cigarette smok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06625"/>
            <a:ext cx="8712968" cy="484265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5951021"/>
            <a:ext cx="8712968" cy="646331"/>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b="1" dirty="0" smtClean="0"/>
              <a:t>Figure </a:t>
            </a:r>
            <a:r>
              <a:rPr lang="en-US" b="1" dirty="0"/>
              <a:t>15.7 </a:t>
            </a:r>
            <a:r>
              <a:rPr lang="en-US" b="1" dirty="0" smtClean="0"/>
              <a:t>- </a:t>
            </a:r>
            <a:r>
              <a:rPr lang="en-US" dirty="0" smtClean="0"/>
              <a:t>The </a:t>
            </a:r>
            <a:r>
              <a:rPr lang="en-US" dirty="0"/>
              <a:t>map shows the mean number of cigarettes smoked per person, per year.</a:t>
            </a:r>
          </a:p>
        </p:txBody>
      </p:sp>
      <p:sp>
        <p:nvSpPr>
          <p:cNvPr id="10" name="TextBox 9">
            <a:hlinkClick r:id="rId4" action="ppaction://hlinksldjump"/>
          </p:cNvPr>
          <p:cNvSpPr txBox="1"/>
          <p:nvPr/>
        </p:nvSpPr>
        <p:spPr>
          <a:xfrm>
            <a:off x="8300524" y="58052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6738419"/>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a:t>15.4 – Tobacco Smoking - Cancer</a:t>
            </a:r>
          </a:p>
        </p:txBody>
      </p:sp>
      <p:sp>
        <p:nvSpPr>
          <p:cNvPr id="34" name="Rectangle 33"/>
          <p:cNvSpPr/>
          <p:nvPr/>
        </p:nvSpPr>
        <p:spPr>
          <a:xfrm>
            <a:off x="237118" y="1124744"/>
            <a:ext cx="8655362" cy="2246769"/>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2000" dirty="0"/>
              <a:t>Nicotine affects the brain. It is a stimulant, which means it makes a person feel more alert. Nicotine is an addictive drug. This is why smokers often find it extremely difficult to give up.</a:t>
            </a:r>
          </a:p>
          <a:p>
            <a:pPr marL="342900" indent="-342900">
              <a:buClr>
                <a:srgbClr val="0070C0"/>
              </a:buClr>
              <a:buSzPct val="80000"/>
              <a:buFont typeface="Wingdings 3" panose="05040102010807070707" pitchFamily="18" charset="2"/>
              <a:buChar char=""/>
            </a:pPr>
            <a:r>
              <a:rPr lang="en-US" sz="2000" dirty="0"/>
              <a:t>Nicotine damages the circulatory system, making blood vessels get narrower. This can increase blood pressure, leading to hypertension. Smokers have a much greater chance of developing coronary heart disease than non-smokers</a:t>
            </a:r>
            <a:r>
              <a:rPr lang="en-US" sz="2000" dirty="0" smtClean="0"/>
              <a:t>.</a:t>
            </a:r>
            <a:endParaRPr lang="en-US" sz="20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192</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lum bright="-47000" contrast="75000"/>
          </a:blip>
          <a:srcRect l="3835" t="21651" r="2831" b="9051"/>
          <a:stretch/>
        </p:blipFill>
        <p:spPr>
          <a:xfrm>
            <a:off x="4710991" y="3068960"/>
            <a:ext cx="4181489" cy="2967508"/>
          </a:xfrm>
          <a:prstGeom prst="rect">
            <a:avLst/>
          </a:prstGeom>
        </p:spPr>
      </p:pic>
      <p:sp>
        <p:nvSpPr>
          <p:cNvPr id="3" name="Rectangle 2"/>
          <p:cNvSpPr/>
          <p:nvPr/>
        </p:nvSpPr>
        <p:spPr>
          <a:xfrm>
            <a:off x="238284" y="3297757"/>
            <a:ext cx="4572000" cy="3477875"/>
          </a:xfrm>
          <a:prstGeom prst="rect">
            <a:avLst/>
          </a:prstGeom>
        </p:spPr>
        <p:txBody>
          <a:bodyPr>
            <a:spAutoFit/>
          </a:bodyPr>
          <a:lstStyle/>
          <a:p>
            <a:pPr marL="342900" indent="-342900">
              <a:buClr>
                <a:srgbClr val="0070C0"/>
              </a:buClr>
              <a:buSzPct val="80000"/>
              <a:buFont typeface="Wingdings 3" panose="05040102010807070707" pitchFamily="18" charset="2"/>
              <a:buChar char=""/>
            </a:pPr>
            <a:r>
              <a:rPr lang="en-US" sz="2000" dirty="0"/>
              <a:t>Tar contains many different chemicals, some of which are carcinogens - that is, they can cause cancer. The chemicals can affect the behaviour of some of the cells in the respiratory passages and the lungs, causing them to divide uncontrollably. The cells divide over and over again, forming a lump or </a:t>
            </a:r>
            <a:r>
              <a:rPr lang="en-US" sz="2000" dirty="0" err="1"/>
              <a:t>tumour</a:t>
            </a:r>
            <a:r>
              <a:rPr lang="en-US" sz="2000" dirty="0"/>
              <a:t>. If this </a:t>
            </a:r>
            <a:r>
              <a:rPr lang="en-US" sz="2000" dirty="0" err="1"/>
              <a:t>tumour</a:t>
            </a:r>
            <a:r>
              <a:rPr lang="en-US" sz="2000" dirty="0"/>
              <a:t> is malignant, this is cancer. </a:t>
            </a:r>
          </a:p>
        </p:txBody>
      </p:sp>
      <p:sp>
        <p:nvSpPr>
          <p:cNvPr id="10" name="Rectangle 9"/>
          <p:cNvSpPr/>
          <p:nvPr/>
        </p:nvSpPr>
        <p:spPr>
          <a:xfrm>
            <a:off x="4810284" y="6036468"/>
            <a:ext cx="4010188"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15.8 – </a:t>
            </a:r>
            <a:r>
              <a:rPr lang="en-US" sz="2000" dirty="0" smtClean="0"/>
              <a:t>Some of the substances in tobacco smoke</a:t>
            </a:r>
            <a:endParaRPr lang="en-GB" sz="2000" dirty="0"/>
          </a:p>
        </p:txBody>
      </p:sp>
      <p:sp>
        <p:nvSpPr>
          <p:cNvPr id="11" name="TextBox 10">
            <a:hlinkClick r:id="rId4" action="ppaction://hlinksldjump"/>
          </p:cNvPr>
          <p:cNvSpPr txBox="1"/>
          <p:nvPr/>
        </p:nvSpPr>
        <p:spPr>
          <a:xfrm>
            <a:off x="8300524" y="59103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028534275"/>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15.4 – Tobacco Smoking - Cancer</a:t>
            </a:r>
            <a:endParaRPr lang="en-US" sz="4000" dirty="0"/>
          </a:p>
        </p:txBody>
      </p:sp>
      <p:sp>
        <p:nvSpPr>
          <p:cNvPr id="34" name="Rectangle 33"/>
          <p:cNvSpPr/>
          <p:nvPr/>
        </p:nvSpPr>
        <p:spPr>
          <a:xfrm>
            <a:off x="165110" y="1090590"/>
            <a:ext cx="6351106" cy="5647700"/>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1900" dirty="0" smtClean="0"/>
              <a:t>Cells </a:t>
            </a:r>
            <a:r>
              <a:rPr lang="en-US" sz="1900" dirty="0"/>
              <a:t>may break away from the first </a:t>
            </a:r>
            <a:r>
              <a:rPr lang="en-US" sz="1900" dirty="0" err="1"/>
              <a:t>tumour</a:t>
            </a:r>
            <a:r>
              <a:rPr lang="en-US" sz="1900" dirty="0"/>
              <a:t> and spread to other parts of the body, where new </a:t>
            </a:r>
            <a:r>
              <a:rPr lang="en-US" sz="1900" dirty="0" err="1"/>
              <a:t>tumours</a:t>
            </a:r>
            <a:r>
              <a:rPr lang="en-US" sz="1900" dirty="0"/>
              <a:t> will grow. Almost everyone who gets lung cancer is a smoker, or has lived or worked in an environment where they have been breathing in other people’s cigarette smoke. </a:t>
            </a:r>
            <a:endParaRPr lang="en-US" sz="1900" dirty="0" smtClean="0"/>
          </a:p>
          <a:p>
            <a:pPr marL="342900" indent="-342900">
              <a:buClr>
                <a:srgbClr val="0070C0"/>
              </a:buClr>
              <a:buSzPct val="80000"/>
              <a:buFont typeface="Wingdings 3" panose="05040102010807070707" pitchFamily="18" charset="2"/>
              <a:buChar char=""/>
            </a:pPr>
            <a:r>
              <a:rPr lang="en-US" sz="1900" dirty="0" smtClean="0"/>
              <a:t>Smoking </a:t>
            </a:r>
            <a:r>
              <a:rPr lang="en-US" sz="1900" dirty="0"/>
              <a:t>cigarettes increases the risk of developing many different kinds of cancer. All forms of cancer are more common in smokers than in non-smokers.</a:t>
            </a:r>
          </a:p>
          <a:p>
            <a:pPr marL="342900" indent="-342900">
              <a:buClr>
                <a:srgbClr val="0070C0"/>
              </a:buClr>
              <a:buSzPct val="80000"/>
              <a:buFont typeface="Wingdings 3" panose="05040102010807070707" pitchFamily="18" charset="2"/>
              <a:buChar char=""/>
            </a:pPr>
            <a:r>
              <a:rPr lang="en-US" sz="1900" dirty="0"/>
              <a:t>Carbon monoxide is a poisonous gas which affects the blood. The carbon monoxide diffuses from the lungs into the blood, and combines with </a:t>
            </a:r>
            <a:r>
              <a:rPr lang="en-US" sz="1900" dirty="0" err="1"/>
              <a:t>haemoglobin</a:t>
            </a:r>
            <a:r>
              <a:rPr lang="en-US" sz="1900" dirty="0"/>
              <a:t> inside the red blood cells. This means that less oxygen can be carried. The body cells are therefore deprived of oxygen. This is not good for anyone, but it is especially harmful for a baby growing in its mother’s uterus. When the mother smokes, the baby gets all the harmful chemicals in its blood. The carbon monoxide can prevent it from growing properly.</a:t>
            </a:r>
            <a:endParaRPr lang="en-US" sz="190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192</a:t>
            </a:r>
            <a:endParaRPr lang="en-GB" sz="960" b="1" dirty="0">
              <a:latin typeface="Arial" panose="020B0604020202020204" pitchFamily="34" charset="0"/>
              <a:cs typeface="Arial" panose="020B0604020202020204" pitchFamily="34" charset="0"/>
            </a:endParaRPr>
          </a:p>
        </p:txBody>
      </p:sp>
      <p:pic>
        <p:nvPicPr>
          <p:cNvPr id="9218" name="Picture 2" descr="Image result for smoking and cancer typ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152189"/>
            <a:ext cx="2375638" cy="2152923"/>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781" t="19891" r="9223" b="-43"/>
          <a:stretch/>
        </p:blipFill>
        <p:spPr bwMode="auto">
          <a:xfrm>
            <a:off x="6516216" y="3418598"/>
            <a:ext cx="2359448" cy="209170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file"/>
          </p:cNvPr>
          <p:cNvSpPr txBox="1"/>
          <p:nvPr/>
        </p:nvSpPr>
        <p:spPr>
          <a:xfrm>
            <a:off x="6516216" y="5930839"/>
            <a:ext cx="2333774"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Smoking and the Body</a:t>
            </a:r>
            <a:endParaRPr lang="en-GB" sz="2000" b="1" dirty="0"/>
          </a:p>
        </p:txBody>
      </p:sp>
      <p:sp>
        <p:nvSpPr>
          <p:cNvPr id="8" name="TextBox 7">
            <a:hlinkClick r:id="rId6" action="ppaction://hlinksldjump"/>
          </p:cNvPr>
          <p:cNvSpPr txBox="1"/>
          <p:nvPr/>
        </p:nvSpPr>
        <p:spPr>
          <a:xfrm>
            <a:off x="8300524" y="299695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1276142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 - Lung</a:t>
            </a:r>
            <a:endParaRPr lang="en-US" dirty="0"/>
          </a:p>
        </p:txBody>
      </p:sp>
      <p:sp>
        <p:nvSpPr>
          <p:cNvPr id="34" name="Rectangle 33"/>
          <p:cNvSpPr/>
          <p:nvPr/>
        </p:nvSpPr>
        <p:spPr>
          <a:xfrm>
            <a:off x="165110" y="1090590"/>
            <a:ext cx="8727370" cy="2677656"/>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2100" dirty="0"/>
              <a:t>Smoke particles are little particles of carbon and other materials that are present in cigarette smoke. They </a:t>
            </a:r>
            <a:r>
              <a:rPr lang="en-US" sz="2100" dirty="0" smtClean="0"/>
              <a:t>get </a:t>
            </a:r>
            <a:r>
              <a:rPr lang="en-US" sz="2100" dirty="0"/>
              <a:t>trapped inside the lungs. White blood cells try to remove them, and secrete chemicals that are intended </a:t>
            </a:r>
            <a:r>
              <a:rPr lang="en-US" sz="2100" dirty="0" smtClean="0"/>
              <a:t>to </a:t>
            </a:r>
            <a:r>
              <a:rPr lang="en-US" sz="2100" dirty="0"/>
              <a:t>get rid of these invading particles. </a:t>
            </a:r>
          </a:p>
          <a:p>
            <a:pPr marL="342900" indent="-342900">
              <a:buClr>
                <a:srgbClr val="0070C0"/>
              </a:buClr>
              <a:buSzPct val="80000"/>
              <a:buFont typeface="Wingdings 3" panose="05040102010807070707" pitchFamily="18" charset="2"/>
              <a:buChar char=""/>
            </a:pPr>
            <a:r>
              <a:rPr lang="en-US" sz="2100" dirty="0" smtClean="0"/>
              <a:t>Unfortunately, the </a:t>
            </a:r>
            <a:r>
              <a:rPr lang="en-US" sz="2100" dirty="0"/>
              <a:t>chemicals secreted by the white blood cells can do serious damage to the lungs themselves, resulting in chronic obstructive pulmonary disease (COPD).</a:t>
            </a:r>
          </a:p>
          <a:p>
            <a:pPr marL="342900" indent="-342900">
              <a:buClr>
                <a:srgbClr val="0070C0"/>
              </a:buClr>
              <a:buSzPct val="80000"/>
              <a:buFont typeface="Wingdings 3" panose="05040102010807070707" pitchFamily="18" charset="2"/>
              <a:buChar char=""/>
            </a:pPr>
            <a:r>
              <a:rPr lang="en-US" sz="2100" dirty="0" smtClean="0"/>
              <a:t>The </a:t>
            </a:r>
            <a:r>
              <a:rPr lang="en-US" sz="2100" dirty="0"/>
              <a:t>delicate walls of the alveoli tend to break down Figure 15.9). </a:t>
            </a:r>
            <a:endParaRPr lang="en-US" sz="210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193</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755576" y="3717032"/>
            <a:ext cx="8125286" cy="2376263"/>
          </a:xfrm>
          <a:prstGeom prst="rect">
            <a:avLst/>
          </a:prstGeom>
        </p:spPr>
      </p:pic>
      <p:sp>
        <p:nvSpPr>
          <p:cNvPr id="9" name="Rectangle 8"/>
          <p:cNvSpPr/>
          <p:nvPr/>
        </p:nvSpPr>
        <p:spPr>
          <a:xfrm>
            <a:off x="187608" y="6093296"/>
            <a:ext cx="8704872" cy="553998"/>
          </a:xfrm>
          <a:prstGeom prst="rect">
            <a:avLst/>
          </a:prstGeom>
        </p:spPr>
        <p:txBody>
          <a:bodyPr wrap="square" lIns="0" tIns="0" rIns="0" bIns="0">
            <a:spAutoFit/>
          </a:bodyPr>
          <a:lstStyle/>
          <a:p>
            <a:pPr marL="285750" indent="-285750">
              <a:buClr>
                <a:srgbClr val="C00000"/>
              </a:buClr>
              <a:buSzPct val="80000"/>
              <a:buFont typeface="Arial" panose="020B0604020202020204" pitchFamily="34" charset="0"/>
              <a:buChar char="▲"/>
            </a:pPr>
            <a:r>
              <a:rPr lang="en-US" b="1" dirty="0"/>
              <a:t>Figure </a:t>
            </a:r>
            <a:r>
              <a:rPr lang="en-US" b="1" dirty="0" smtClean="0"/>
              <a:t>15.9 - a</a:t>
            </a:r>
            <a:r>
              <a:rPr lang="en-US" dirty="0" smtClean="0"/>
              <a:t> </a:t>
            </a:r>
            <a:r>
              <a:rPr lang="en-US" dirty="0"/>
              <a:t>Healthy lung tissue with many small air spaces, </a:t>
            </a:r>
            <a:r>
              <a:rPr lang="en-US" b="1" dirty="0"/>
              <a:t>b</a:t>
            </a:r>
            <a:r>
              <a:rPr lang="en-US" dirty="0"/>
              <a:t> lung tissue with emphysema - air spaces are fewer, larger and have thicker walls between (x 60). </a:t>
            </a:r>
            <a:endParaRPr lang="en-GB" dirty="0"/>
          </a:p>
        </p:txBody>
      </p:sp>
      <p:sp>
        <p:nvSpPr>
          <p:cNvPr id="10" name="TextBox 9">
            <a:hlinkClick r:id="rId4" action="ppaction://hlinksldjump"/>
          </p:cNvPr>
          <p:cNvSpPr txBox="1"/>
          <p:nvPr/>
        </p:nvSpPr>
        <p:spPr>
          <a:xfrm>
            <a:off x="8300524" y="27420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250303159"/>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 - Lung</a:t>
            </a:r>
            <a:endParaRPr lang="en-US" dirty="0"/>
          </a:p>
        </p:txBody>
      </p:sp>
      <p:sp>
        <p:nvSpPr>
          <p:cNvPr id="34" name="Rectangle 33"/>
          <p:cNvSpPr/>
          <p:nvPr/>
        </p:nvSpPr>
        <p:spPr>
          <a:xfrm>
            <a:off x="165110" y="1090590"/>
            <a:ext cx="8642904" cy="5586145"/>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2550" dirty="0" smtClean="0"/>
              <a:t>There </a:t>
            </a:r>
            <a:r>
              <a:rPr lang="en-US" sz="2550" dirty="0"/>
              <a:t>is therefore less surface area across which gas exchange can take place. The person is said </a:t>
            </a:r>
            <a:r>
              <a:rPr lang="en-US" sz="2550" dirty="0" smtClean="0"/>
              <a:t>to </a:t>
            </a:r>
            <a:r>
              <a:rPr lang="en-US" sz="2550" dirty="0"/>
              <a:t>have emphysema. They find it difficult to get enough </a:t>
            </a:r>
            <a:r>
              <a:rPr lang="en-US" sz="2550" dirty="0" smtClean="0"/>
              <a:t>oxygen </a:t>
            </a:r>
            <a:r>
              <a:rPr lang="en-US" sz="2550" dirty="0"/>
              <a:t>into their blood. </a:t>
            </a:r>
            <a:endParaRPr lang="en-US" sz="2550" dirty="0" smtClean="0"/>
          </a:p>
          <a:p>
            <a:pPr marL="342900" indent="-342900">
              <a:buClr>
                <a:srgbClr val="0070C0"/>
              </a:buClr>
              <a:buSzPct val="80000"/>
              <a:buFont typeface="Wingdings 3" panose="05040102010807070707" pitchFamily="18" charset="2"/>
              <a:buChar char=""/>
            </a:pPr>
            <a:r>
              <a:rPr lang="en-US" sz="2550" dirty="0" smtClean="0"/>
              <a:t>A </a:t>
            </a:r>
            <a:r>
              <a:rPr lang="en-US" sz="2550" dirty="0"/>
              <a:t>person with emphysema may not be able to do anything at all active, and </a:t>
            </a:r>
            <a:r>
              <a:rPr lang="en-US" sz="2550" dirty="0" smtClean="0"/>
              <a:t>eventually they </a:t>
            </a:r>
            <a:r>
              <a:rPr lang="en-US" sz="2550" dirty="0"/>
              <a:t>may not even have the energy to walk.</a:t>
            </a:r>
          </a:p>
          <a:p>
            <a:pPr marL="342900" indent="-342900">
              <a:buClr>
                <a:srgbClr val="0070C0"/>
              </a:buClr>
              <a:buSzPct val="80000"/>
              <a:buFont typeface="Wingdings 3" panose="05040102010807070707" pitchFamily="18" charset="2"/>
              <a:buChar char=""/>
            </a:pPr>
            <a:r>
              <a:rPr lang="en-US" sz="2550" dirty="0"/>
              <a:t>Several of the chemicals in cigarette smoke harm the cells lining the respiratory passages. </a:t>
            </a:r>
            <a:endParaRPr lang="en-US" sz="2550" dirty="0" smtClean="0"/>
          </a:p>
          <a:p>
            <a:pPr marL="342900" indent="-342900">
              <a:buClr>
                <a:srgbClr val="0070C0"/>
              </a:buClr>
              <a:buSzPct val="80000"/>
              <a:buFont typeface="Wingdings 3" panose="05040102010807070707" pitchFamily="18" charset="2"/>
              <a:buChar char=""/>
            </a:pPr>
            <a:r>
              <a:rPr lang="en-US" sz="2550" dirty="0" smtClean="0"/>
              <a:t>You </a:t>
            </a:r>
            <a:r>
              <a:rPr lang="en-US" sz="2550" dirty="0"/>
              <a:t>may remember that these cells clean the air as it passes through, stopping bacteria and dust particles from getting down to the lungs (page 145). Figure 15.10 shows how smoking affects </a:t>
            </a:r>
            <a:r>
              <a:rPr lang="en-US" sz="2550" dirty="0" smtClean="0"/>
              <a:t/>
            </a:r>
            <a:br>
              <a:rPr lang="en-US" sz="2550" dirty="0" smtClean="0"/>
            </a:br>
            <a:r>
              <a:rPr lang="en-US" sz="2550" dirty="0" smtClean="0"/>
              <a:t>this cleaning </a:t>
            </a:r>
            <a:r>
              <a:rPr lang="en-US" sz="2550" dirty="0"/>
              <a:t>mechanism.</a:t>
            </a:r>
            <a:endParaRPr lang="en-US" sz="255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193</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5267031" y="6135687"/>
            <a:ext cx="3600666"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400" b="1" dirty="0" smtClean="0"/>
              <a:t>Smoking and breathing</a:t>
            </a:r>
            <a:endParaRPr lang="en-GB" sz="2400" b="1" dirty="0"/>
          </a:p>
        </p:txBody>
      </p:sp>
      <p:sp>
        <p:nvSpPr>
          <p:cNvPr id="6" name="TextBox 5">
            <a:hlinkClick r:id="rId4" action="ppaction://hlinksldjump"/>
          </p:cNvPr>
          <p:cNvSpPr txBox="1"/>
          <p:nvPr/>
        </p:nvSpPr>
        <p:spPr>
          <a:xfrm>
            <a:off x="8300524" y="40770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15191863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 - Lung</a:t>
            </a:r>
            <a:endParaRPr lang="en-US"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193</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207504" y="1546937"/>
            <a:ext cx="3932448" cy="2458127"/>
          </a:xfrm>
          <a:prstGeom prst="rect">
            <a:avLst/>
          </a:prstGeom>
        </p:spPr>
      </p:pic>
      <p:pic>
        <p:nvPicPr>
          <p:cNvPr id="3" name="Picture 2"/>
          <p:cNvPicPr>
            <a:picLocks noChangeAspect="1"/>
          </p:cNvPicPr>
          <p:nvPr/>
        </p:nvPicPr>
        <p:blipFill rotWithShape="1">
          <a:blip r:embed="rId4"/>
          <a:srcRect r="1760" b="5781"/>
          <a:stretch/>
        </p:blipFill>
        <p:spPr>
          <a:xfrm>
            <a:off x="4716016" y="4333234"/>
            <a:ext cx="3878510" cy="2336126"/>
          </a:xfrm>
          <a:prstGeom prst="rect">
            <a:avLst/>
          </a:prstGeom>
        </p:spPr>
      </p:pic>
      <p:sp>
        <p:nvSpPr>
          <p:cNvPr id="5" name="TextBox 4"/>
          <p:cNvSpPr txBox="1"/>
          <p:nvPr/>
        </p:nvSpPr>
        <p:spPr>
          <a:xfrm>
            <a:off x="179512" y="1124744"/>
            <a:ext cx="8640960" cy="1200329"/>
          </a:xfrm>
          <a:prstGeom prst="rect">
            <a:avLst/>
          </a:prstGeom>
          <a:noFill/>
        </p:spPr>
        <p:txBody>
          <a:bodyPr wrap="square" rtlCol="0">
            <a:spAutoFit/>
          </a:bodyPr>
          <a:lstStyle/>
          <a:p>
            <a:r>
              <a:rPr lang="en-US" b="1" dirty="0" smtClean="0"/>
              <a:t>Normal Airway</a:t>
            </a:r>
          </a:p>
          <a:p>
            <a:endParaRPr lang="en-US" dirty="0"/>
          </a:p>
          <a:p>
            <a:pPr marL="4114800"/>
            <a:r>
              <a:rPr lang="en-US" dirty="0"/>
              <a:t>Cilia beat and sweep mucus up </a:t>
            </a:r>
            <a:r>
              <a:rPr lang="en-US" dirty="0" smtClean="0"/>
              <a:t>to </a:t>
            </a:r>
            <a:r>
              <a:rPr lang="en-US" dirty="0"/>
              <a:t>the mouth</a:t>
            </a:r>
            <a:r>
              <a:rPr lang="en-US" dirty="0" smtClean="0"/>
              <a:t>.</a:t>
            </a:r>
          </a:p>
        </p:txBody>
      </p:sp>
      <p:sp>
        <p:nvSpPr>
          <p:cNvPr id="8" name="TextBox 7"/>
          <p:cNvSpPr txBox="1"/>
          <p:nvPr/>
        </p:nvSpPr>
        <p:spPr>
          <a:xfrm>
            <a:off x="212068" y="4581128"/>
            <a:ext cx="4801902" cy="2031325"/>
          </a:xfrm>
          <a:prstGeom prst="rect">
            <a:avLst/>
          </a:prstGeom>
          <a:noFill/>
        </p:spPr>
        <p:txBody>
          <a:bodyPr wrap="square" rtlCol="0">
            <a:spAutoFit/>
          </a:bodyPr>
          <a:lstStyle/>
          <a:p>
            <a:r>
              <a:rPr lang="en-US" b="1" dirty="0" smtClean="0"/>
              <a:t>Airway of a Smoker</a:t>
            </a:r>
            <a:endParaRPr lang="en-US" dirty="0"/>
          </a:p>
          <a:p>
            <a:r>
              <a:rPr lang="en-US" dirty="0"/>
              <a:t>The mucus provides a good place for bacteria to live</a:t>
            </a:r>
            <a:r>
              <a:rPr lang="en-US" dirty="0" smtClean="0"/>
              <a:t>. The </a:t>
            </a:r>
            <a:r>
              <a:rPr lang="en-US" dirty="0"/>
              <a:t>bacteria can cause chronic (long-term) infections in the lungs and bronchi. Mucus in the lungs makes it difficult for oxygen and carbon dioxide to diffuse between the alveoli and the blood.</a:t>
            </a:r>
            <a:endParaRPr lang="en-US" dirty="0" smtClean="0"/>
          </a:p>
        </p:txBody>
      </p:sp>
      <p:sp>
        <p:nvSpPr>
          <p:cNvPr id="6" name="Rectangle 5"/>
          <p:cNvSpPr/>
          <p:nvPr/>
        </p:nvSpPr>
        <p:spPr>
          <a:xfrm>
            <a:off x="4374232" y="3164775"/>
            <a:ext cx="2286000" cy="1200329"/>
          </a:xfrm>
          <a:prstGeom prst="rect">
            <a:avLst/>
          </a:prstGeom>
        </p:spPr>
        <p:txBody>
          <a:bodyPr wrap="square">
            <a:spAutoFit/>
          </a:bodyPr>
          <a:lstStyle/>
          <a:p>
            <a:r>
              <a:rPr lang="en-US" dirty="0"/>
              <a:t>There are fewer cilia and those that remain work less well.</a:t>
            </a:r>
          </a:p>
        </p:txBody>
      </p:sp>
      <p:sp>
        <p:nvSpPr>
          <p:cNvPr id="7" name="Rectangle 6"/>
          <p:cNvSpPr/>
          <p:nvPr/>
        </p:nvSpPr>
        <p:spPr>
          <a:xfrm>
            <a:off x="6732240" y="3164775"/>
            <a:ext cx="2160240" cy="1200329"/>
          </a:xfrm>
          <a:prstGeom prst="rect">
            <a:avLst/>
          </a:prstGeom>
        </p:spPr>
        <p:txBody>
          <a:bodyPr wrap="square">
            <a:spAutoFit/>
          </a:bodyPr>
          <a:lstStyle/>
          <a:p>
            <a:r>
              <a:rPr lang="en-US" dirty="0"/>
              <a:t>Goblet cells work faster than usual, producing extra mucus.</a:t>
            </a:r>
          </a:p>
        </p:txBody>
      </p:sp>
      <p:cxnSp>
        <p:nvCxnSpPr>
          <p:cNvPr id="10" name="Straight Arrow Connector 9"/>
          <p:cNvCxnSpPr/>
          <p:nvPr/>
        </p:nvCxnSpPr>
        <p:spPr>
          <a:xfrm>
            <a:off x="5436096" y="4077072"/>
            <a:ext cx="648072" cy="129614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884368" y="4333234"/>
            <a:ext cx="72008" cy="89596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411760" y="1088926"/>
            <a:ext cx="6480719" cy="369332"/>
          </a:xfrm>
          <a:prstGeom prst="rect">
            <a:avLst/>
          </a:prstGeom>
        </p:spPr>
        <p:txBody>
          <a:bodyPr wrap="square">
            <a:spAutoFit/>
          </a:bodyPr>
          <a:lstStyle/>
          <a:p>
            <a:r>
              <a:rPr lang="en-US" b="1" dirty="0"/>
              <a:t>Figure 15.10 </a:t>
            </a:r>
            <a:r>
              <a:rPr lang="en-US" b="1" dirty="0" smtClean="0"/>
              <a:t>- </a:t>
            </a:r>
            <a:r>
              <a:rPr lang="en-US" dirty="0" smtClean="0"/>
              <a:t>How </a:t>
            </a:r>
            <a:r>
              <a:rPr lang="en-US" dirty="0"/>
              <a:t>smoking damages the respiratory system.</a:t>
            </a:r>
          </a:p>
        </p:txBody>
      </p:sp>
      <p:sp>
        <p:nvSpPr>
          <p:cNvPr id="18" name="TextBox 17">
            <a:hlinkClick r:id="rId5" action="ppaction://hlinksldjump"/>
          </p:cNvPr>
          <p:cNvSpPr txBox="1"/>
          <p:nvPr/>
        </p:nvSpPr>
        <p:spPr>
          <a:xfrm>
            <a:off x="8300524" y="213285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4604711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 - Lung</a:t>
            </a:r>
            <a:endParaRPr lang="en-US" dirty="0"/>
          </a:p>
        </p:txBody>
      </p:sp>
      <p:sp>
        <p:nvSpPr>
          <p:cNvPr id="34" name="Rectangle 33"/>
          <p:cNvSpPr/>
          <p:nvPr/>
        </p:nvSpPr>
        <p:spPr>
          <a:xfrm>
            <a:off x="165110" y="1090590"/>
            <a:ext cx="8642904" cy="5586145"/>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2550" dirty="0" smtClean="0"/>
              <a:t>There </a:t>
            </a:r>
            <a:r>
              <a:rPr lang="en-US" sz="2550" dirty="0"/>
              <a:t>is therefore less surface area across which gas exchange can take place. The person is said </a:t>
            </a:r>
            <a:r>
              <a:rPr lang="en-US" sz="2550" dirty="0" smtClean="0"/>
              <a:t>to </a:t>
            </a:r>
            <a:r>
              <a:rPr lang="en-US" sz="2550" dirty="0"/>
              <a:t>have emphysema. They find it difficult to get enough </a:t>
            </a:r>
            <a:r>
              <a:rPr lang="en-US" sz="2550" dirty="0" smtClean="0"/>
              <a:t>oxygen </a:t>
            </a:r>
            <a:r>
              <a:rPr lang="en-US" sz="2550" dirty="0"/>
              <a:t>into their blood. </a:t>
            </a:r>
            <a:endParaRPr lang="en-US" sz="2550" dirty="0" smtClean="0"/>
          </a:p>
          <a:p>
            <a:pPr marL="342900" indent="-342900">
              <a:buClr>
                <a:srgbClr val="0070C0"/>
              </a:buClr>
              <a:buSzPct val="80000"/>
              <a:buFont typeface="Wingdings 3" panose="05040102010807070707" pitchFamily="18" charset="2"/>
              <a:buChar char=""/>
            </a:pPr>
            <a:r>
              <a:rPr lang="en-US" sz="2550" dirty="0" smtClean="0"/>
              <a:t>A </a:t>
            </a:r>
            <a:r>
              <a:rPr lang="en-US" sz="2550" dirty="0"/>
              <a:t>person with emphysema may not be able to do anything at all active, and </a:t>
            </a:r>
            <a:r>
              <a:rPr lang="en-US" sz="2550" dirty="0" smtClean="0"/>
              <a:t>eventually they </a:t>
            </a:r>
            <a:r>
              <a:rPr lang="en-US" sz="2550" dirty="0"/>
              <a:t>may not even have the energy to walk.</a:t>
            </a:r>
          </a:p>
          <a:p>
            <a:pPr marL="342900" indent="-342900">
              <a:buClr>
                <a:srgbClr val="0070C0"/>
              </a:buClr>
              <a:buSzPct val="80000"/>
              <a:buFont typeface="Wingdings 3" panose="05040102010807070707" pitchFamily="18" charset="2"/>
              <a:buChar char=""/>
            </a:pPr>
            <a:r>
              <a:rPr lang="en-US" sz="2550" dirty="0"/>
              <a:t>Several of the chemicals in cigarette smoke harm the cells lining the respiratory passages. </a:t>
            </a:r>
            <a:endParaRPr lang="en-US" sz="2550" dirty="0" smtClean="0"/>
          </a:p>
          <a:p>
            <a:pPr marL="342900" indent="-342900">
              <a:buClr>
                <a:srgbClr val="0070C0"/>
              </a:buClr>
              <a:buSzPct val="80000"/>
              <a:buFont typeface="Wingdings 3" panose="05040102010807070707" pitchFamily="18" charset="2"/>
              <a:buChar char=""/>
            </a:pPr>
            <a:r>
              <a:rPr lang="en-US" sz="2550" dirty="0" smtClean="0"/>
              <a:t>You </a:t>
            </a:r>
            <a:r>
              <a:rPr lang="en-US" sz="2550" dirty="0"/>
              <a:t>may remember that these cells clean the air as it passes through, stopping bacteria and dust particles from getting down to the lungs (page 145). Figure 15.10 shows how smoking affects </a:t>
            </a:r>
            <a:r>
              <a:rPr lang="en-US" sz="2550" dirty="0" smtClean="0"/>
              <a:t/>
            </a:r>
            <a:br>
              <a:rPr lang="en-US" sz="2550" dirty="0" smtClean="0"/>
            </a:br>
            <a:r>
              <a:rPr lang="en-US" sz="2550" dirty="0" smtClean="0"/>
              <a:t>this cleaning </a:t>
            </a:r>
            <a:r>
              <a:rPr lang="en-US" sz="2550" dirty="0"/>
              <a:t>mechanism.</a:t>
            </a:r>
            <a:endParaRPr lang="en-US" sz="255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193</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5267031" y="6135687"/>
            <a:ext cx="3600666"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400" b="1" dirty="0" smtClean="0"/>
              <a:t>Smoking and breathing</a:t>
            </a:r>
            <a:endParaRPr lang="en-GB" sz="2400" b="1" dirty="0"/>
          </a:p>
        </p:txBody>
      </p:sp>
      <p:sp>
        <p:nvSpPr>
          <p:cNvPr id="6" name="TextBox 5">
            <a:hlinkClick r:id="rId4" action="ppaction://hlinksldjump"/>
          </p:cNvPr>
          <p:cNvSpPr txBox="1"/>
          <p:nvPr/>
        </p:nvSpPr>
        <p:spPr>
          <a:xfrm>
            <a:off x="8300524" y="22768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627732135"/>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 - Heart</a:t>
            </a:r>
            <a:endParaRPr lang="en-US" dirty="0"/>
          </a:p>
        </p:txBody>
      </p:sp>
      <p:sp>
        <p:nvSpPr>
          <p:cNvPr id="34" name="Rectangle 33"/>
          <p:cNvSpPr/>
          <p:nvPr/>
        </p:nvSpPr>
        <p:spPr>
          <a:xfrm>
            <a:off x="165110" y="1090590"/>
            <a:ext cx="5631026" cy="5632311"/>
          </a:xfrm>
          <a:prstGeom prst="rect">
            <a:avLst/>
          </a:prstGeom>
        </p:spPr>
        <p:txBody>
          <a:bodyPr wrap="square">
            <a:spAutoFit/>
          </a:bodyPr>
          <a:lstStyle/>
          <a:p>
            <a:pPr>
              <a:buClr>
                <a:srgbClr val="0070C0"/>
              </a:buClr>
              <a:buSzPct val="80000"/>
            </a:pPr>
            <a:r>
              <a:rPr lang="en-US" sz="2400" b="1" dirty="0">
                <a:solidFill>
                  <a:srgbClr val="C00000"/>
                </a:solidFill>
              </a:rPr>
              <a:t>Smoking and heart disease</a:t>
            </a:r>
          </a:p>
          <a:p>
            <a:pPr marL="342900" indent="-342900">
              <a:buClr>
                <a:srgbClr val="0070C0"/>
              </a:buClr>
              <a:buSzPct val="80000"/>
              <a:buFont typeface="Wingdings 3" panose="05040102010807070707" pitchFamily="18" charset="2"/>
              <a:buChar char=""/>
            </a:pPr>
            <a:r>
              <a:rPr lang="en-US" sz="2400" dirty="0"/>
              <a:t>Smoking increases the risk of developing high blood pressure. As the blood passes through the lungs, it absorbs many substances from cigarette smoke. Some of these make the walls of the arteries get thicker and harder. The walls cannot stretch and recoil as easily as the blood surges through them. </a:t>
            </a:r>
            <a:endParaRPr lang="en-US" sz="2400" dirty="0" smtClean="0"/>
          </a:p>
          <a:p>
            <a:pPr marL="342900" indent="-342900">
              <a:buClr>
                <a:srgbClr val="0070C0"/>
              </a:buClr>
              <a:buSzPct val="80000"/>
              <a:buFont typeface="Wingdings 3" panose="05040102010807070707" pitchFamily="18" charset="2"/>
              <a:buChar char=""/>
            </a:pPr>
            <a:r>
              <a:rPr lang="en-US" sz="2400" dirty="0" smtClean="0"/>
              <a:t>Smoking </a:t>
            </a:r>
            <a:r>
              <a:rPr lang="en-US" sz="2400" dirty="0"/>
              <a:t>also makes it more likely that a blood clot will form inside blood vessels, including the coronary arteries that supply the wall of the heart with oxygenated blood.</a:t>
            </a:r>
            <a:endParaRPr lang="en-US" sz="240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194</a:t>
            </a:r>
            <a:endParaRPr lang="en-GB" sz="960" b="1" dirty="0">
              <a:latin typeface="Arial" panose="020B0604020202020204" pitchFamily="34" charset="0"/>
              <a:cs typeface="Arial" panose="020B0604020202020204" pitchFamily="34" charset="0"/>
            </a:endParaRPr>
          </a:p>
        </p:txBody>
      </p:sp>
      <p:pic>
        <p:nvPicPr>
          <p:cNvPr id="14338" name="Picture 2" descr="Image result for smoking and heart disease"/>
          <p:cNvPicPr>
            <a:picLocks noChangeAspect="1" noChangeArrowheads="1"/>
          </p:cNvPicPr>
          <p:nvPr/>
        </p:nvPicPr>
        <p:blipFill rotWithShape="1">
          <a:blip r:embed="rId3">
            <a:extLst>
              <a:ext uri="{28A0092B-C50C-407E-A947-70E740481C1C}">
                <a14:useLocalDpi xmlns:a14="http://schemas.microsoft.com/office/drawing/2010/main" val="0"/>
              </a:ext>
            </a:extLst>
          </a:blip>
          <a:srcRect l="21104" t="5090" r="21252" b="2679"/>
          <a:stretch/>
        </p:blipFill>
        <p:spPr bwMode="auto">
          <a:xfrm>
            <a:off x="5796136" y="1124920"/>
            <a:ext cx="3096344" cy="3096343"/>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Image result for smoking and heart disea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19" t="19736" b="18720"/>
          <a:stretch/>
        </p:blipFill>
        <p:spPr bwMode="auto">
          <a:xfrm>
            <a:off x="5796136" y="4725144"/>
            <a:ext cx="3096344" cy="192717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Image result for smoking and heart diseas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19" b="89730"/>
          <a:stretch/>
        </p:blipFill>
        <p:spPr bwMode="auto">
          <a:xfrm>
            <a:off x="5796136" y="4341821"/>
            <a:ext cx="3096344" cy="3216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6" action="ppaction://hlinksldjump"/>
          </p:cNvPr>
          <p:cNvSpPr txBox="1"/>
          <p:nvPr/>
        </p:nvSpPr>
        <p:spPr>
          <a:xfrm>
            <a:off x="8300524" y="98072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026844773"/>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 - Heart</a:t>
            </a:r>
            <a:endParaRPr lang="en-US" dirty="0"/>
          </a:p>
        </p:txBody>
      </p:sp>
      <p:sp>
        <p:nvSpPr>
          <p:cNvPr id="34" name="Rectangle 33"/>
          <p:cNvSpPr/>
          <p:nvPr/>
        </p:nvSpPr>
        <p:spPr>
          <a:xfrm>
            <a:off x="165110" y="1090590"/>
            <a:ext cx="5631026" cy="5647700"/>
          </a:xfrm>
          <a:prstGeom prst="rect">
            <a:avLst/>
          </a:prstGeom>
        </p:spPr>
        <p:txBody>
          <a:bodyPr wrap="square">
            <a:spAutoFit/>
          </a:bodyPr>
          <a:lstStyle/>
          <a:p>
            <a:pPr>
              <a:buClr>
                <a:srgbClr val="0070C0"/>
              </a:buClr>
              <a:buSzPct val="80000"/>
            </a:pPr>
            <a:r>
              <a:rPr lang="en-US" sz="1900" b="1" dirty="0" smtClean="0">
                <a:solidFill>
                  <a:srgbClr val="C00000"/>
                </a:solidFill>
              </a:rPr>
              <a:t>Smoking </a:t>
            </a:r>
            <a:r>
              <a:rPr lang="en-US" sz="1900" b="1" dirty="0">
                <a:solidFill>
                  <a:srgbClr val="C00000"/>
                </a:solidFill>
              </a:rPr>
              <a:t>and lung cancer</a:t>
            </a:r>
          </a:p>
          <a:p>
            <a:pPr marL="342900" indent="-342900">
              <a:buClr>
                <a:srgbClr val="0070C0"/>
              </a:buClr>
              <a:buSzPct val="80000"/>
              <a:buFont typeface="Wingdings 3" panose="05040102010807070707" pitchFamily="18" charset="2"/>
              <a:buChar char=""/>
            </a:pPr>
            <a:r>
              <a:rPr lang="en-US" sz="1900" dirty="0"/>
              <a:t>It was in the 1950s that people first began to </a:t>
            </a:r>
            <a:r>
              <a:rPr lang="en-US" sz="1900" dirty="0" err="1"/>
              <a:t>realise</a:t>
            </a:r>
            <a:r>
              <a:rPr lang="en-US" sz="1900" dirty="0"/>
              <a:t> that there was a link between smoking cigarettes and getting lung cancer. The person at the forefront of this new understanding was a medical researcher called Richard Doll (Figure 15.11).</a:t>
            </a:r>
          </a:p>
          <a:p>
            <a:pPr marL="342900" indent="-342900">
              <a:buClr>
                <a:srgbClr val="0070C0"/>
              </a:buClr>
              <a:buSzPct val="80000"/>
              <a:buFont typeface="Wingdings 3" panose="05040102010807070707" pitchFamily="18" charset="2"/>
              <a:buChar char=""/>
            </a:pPr>
            <a:r>
              <a:rPr lang="en-US" sz="1900" dirty="0"/>
              <a:t>At that time, doctors were becoming concerned about the rapid rise of lung cancer in the British population. No-one knew why this was happening. Richard Doll interviewed lung cancer patients in 20 hospitals in London, trying to find out if they had anything in common. </a:t>
            </a:r>
            <a:r>
              <a:rPr lang="en-US" sz="1900" dirty="0" smtClean="0"/>
              <a:t>His </a:t>
            </a:r>
            <a:r>
              <a:rPr lang="en-US" sz="1900" dirty="0"/>
              <a:t>initial theory was that this was something to do with the new substance, tarmac, that was being used to build roads. </a:t>
            </a:r>
            <a:endParaRPr lang="en-US" sz="1900" dirty="0" smtClean="0"/>
          </a:p>
          <a:p>
            <a:pPr marL="342900" indent="-342900">
              <a:buClr>
                <a:srgbClr val="0070C0"/>
              </a:buClr>
              <a:buSzPct val="80000"/>
              <a:buFont typeface="Wingdings 3" panose="05040102010807070707" pitchFamily="18" charset="2"/>
              <a:buChar char=""/>
            </a:pPr>
            <a:r>
              <a:rPr lang="en-US" sz="1900" dirty="0" smtClean="0"/>
              <a:t>However</a:t>
            </a:r>
            <a:r>
              <a:rPr lang="en-US" sz="1900" dirty="0"/>
              <a:t>, it rapidly became clear to him that all of these people were smokers. Very quickly, he himself stopped smoking</a:t>
            </a:r>
            <a:r>
              <a:rPr lang="en-US" sz="1900" dirty="0" smtClean="0"/>
              <a:t>.</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194</a:t>
            </a:r>
            <a:endParaRPr lang="en-GB" sz="960" b="1" dirty="0">
              <a:latin typeface="Arial" panose="020B0604020202020204" pitchFamily="34" charset="0"/>
              <a:cs typeface="Arial" panose="020B0604020202020204" pitchFamily="34" charset="0"/>
            </a:endParaRPr>
          </a:p>
        </p:txBody>
      </p:sp>
      <p:pic>
        <p:nvPicPr>
          <p:cNvPr id="17410" name="Picture 2" descr="Image result for richard doll smoking"/>
          <p:cNvPicPr>
            <a:picLocks noChangeAspect="1" noChangeArrowheads="1"/>
          </p:cNvPicPr>
          <p:nvPr/>
        </p:nvPicPr>
        <p:blipFill rotWithShape="1">
          <a:blip r:embed="rId3">
            <a:extLst>
              <a:ext uri="{28A0092B-C50C-407E-A947-70E740481C1C}">
                <a14:useLocalDpi xmlns:a14="http://schemas.microsoft.com/office/drawing/2010/main" val="0"/>
              </a:ext>
            </a:extLst>
          </a:blip>
          <a:srcRect t="2215" b="8712"/>
          <a:stretch/>
        </p:blipFill>
        <p:spPr bwMode="auto">
          <a:xfrm>
            <a:off x="5796136" y="1124744"/>
            <a:ext cx="3131096" cy="42690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796136" y="5445224"/>
            <a:ext cx="3121546" cy="1200329"/>
          </a:xfrm>
          <a:prstGeom prst="rect">
            <a:avLst/>
          </a:prstGeom>
        </p:spPr>
        <p:txBody>
          <a:bodyPr wrap="square">
            <a:spAutoFit/>
          </a:bodyPr>
          <a:lstStyle/>
          <a:p>
            <a:pPr indent="342900">
              <a:buClr>
                <a:srgbClr val="C00000"/>
              </a:buClr>
              <a:buSzPct val="80000"/>
              <a:buFont typeface="Arial" panose="020B0604020202020204" pitchFamily="34" charset="0"/>
              <a:buChar char="▲"/>
            </a:pPr>
            <a:r>
              <a:rPr lang="en-US" b="1" dirty="0" smtClean="0"/>
              <a:t>Figure </a:t>
            </a:r>
            <a:r>
              <a:rPr lang="en-US" b="1" dirty="0"/>
              <a:t>15.11 </a:t>
            </a:r>
            <a:r>
              <a:rPr lang="en-US" b="1" dirty="0" smtClean="0"/>
              <a:t>- </a:t>
            </a:r>
            <a:r>
              <a:rPr lang="en-US" dirty="0" smtClean="0"/>
              <a:t>Richard </a:t>
            </a:r>
            <a:r>
              <a:rPr lang="en-US" dirty="0"/>
              <a:t>Doll, who was the first person to recognise that </a:t>
            </a:r>
            <a:r>
              <a:rPr lang="en-US" dirty="0" smtClean="0"/>
              <a:t>smoking </a:t>
            </a:r>
            <a:r>
              <a:rPr lang="en-US" dirty="0"/>
              <a:t>causes lung cancer.</a:t>
            </a:r>
          </a:p>
        </p:txBody>
      </p:sp>
      <p:sp>
        <p:nvSpPr>
          <p:cNvPr id="7" name="TextBox 6">
            <a:hlinkClick r:id="rId4" action="ppaction://hlinksldjump"/>
          </p:cNvPr>
          <p:cNvSpPr txBox="1"/>
          <p:nvPr/>
        </p:nvSpPr>
        <p:spPr>
          <a:xfrm>
            <a:off x="8300524" y="158989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77745198"/>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 - Heart</a:t>
            </a:r>
            <a:endParaRPr lang="en-US" dirty="0"/>
          </a:p>
        </p:txBody>
      </p:sp>
      <p:sp>
        <p:nvSpPr>
          <p:cNvPr id="34" name="Rectangle 33"/>
          <p:cNvSpPr/>
          <p:nvPr/>
        </p:nvSpPr>
        <p:spPr>
          <a:xfrm>
            <a:off x="165110" y="1090590"/>
            <a:ext cx="8727370" cy="2585323"/>
          </a:xfrm>
          <a:prstGeom prst="rect">
            <a:avLst/>
          </a:prstGeom>
        </p:spPr>
        <p:txBody>
          <a:bodyPr wrap="square" lIns="0" tIns="0" rIns="0" bIns="0">
            <a:spAutoFit/>
          </a:bodyPr>
          <a:lstStyle/>
          <a:p>
            <a:pPr>
              <a:buClr>
                <a:srgbClr val="0070C0"/>
              </a:buClr>
              <a:buSzPct val="80000"/>
            </a:pPr>
            <a:r>
              <a:rPr lang="en-US" b="1" dirty="0" smtClean="0">
                <a:solidFill>
                  <a:srgbClr val="C00000"/>
                </a:solidFill>
              </a:rPr>
              <a:t>Smoking </a:t>
            </a:r>
            <a:r>
              <a:rPr lang="en-US" b="1" dirty="0">
                <a:solidFill>
                  <a:srgbClr val="C00000"/>
                </a:solidFill>
              </a:rPr>
              <a:t>and lung cancer</a:t>
            </a:r>
          </a:p>
          <a:p>
            <a:pPr marL="342900" indent="-342900">
              <a:buClr>
                <a:srgbClr val="0070C0"/>
              </a:buClr>
              <a:buSzPct val="80000"/>
              <a:buFont typeface="Wingdings 3" panose="05040102010807070707" pitchFamily="18" charset="2"/>
              <a:buChar char=""/>
            </a:pPr>
            <a:r>
              <a:rPr lang="en-US" dirty="0" smtClean="0"/>
              <a:t>Doll </a:t>
            </a:r>
            <a:r>
              <a:rPr lang="en-US" dirty="0"/>
              <a:t>published the results of his research in a journal in 1950, but it was many years before everyone was prepared to accept the link between smoking and lung cancer. </a:t>
            </a:r>
            <a:endParaRPr lang="en-US" dirty="0" smtClean="0"/>
          </a:p>
          <a:p>
            <a:pPr marL="342900" indent="-342900">
              <a:buClr>
                <a:srgbClr val="0070C0"/>
              </a:buClr>
              <a:buSzPct val="80000"/>
              <a:buFont typeface="Wingdings 3" panose="05040102010807070707" pitchFamily="18" charset="2"/>
              <a:buChar char=""/>
            </a:pPr>
            <a:r>
              <a:rPr lang="en-US" dirty="0" smtClean="0"/>
              <a:t>The </a:t>
            </a:r>
            <a:r>
              <a:rPr lang="en-US" dirty="0"/>
              <a:t>difficulty was that you could not really do a controlled experiment on it. Instead, researchers had to rely on looking for a correlation between these two factors. </a:t>
            </a:r>
            <a:endParaRPr lang="en-US" dirty="0" smtClean="0"/>
          </a:p>
          <a:p>
            <a:pPr marL="342900" indent="-342900">
              <a:buClr>
                <a:srgbClr val="0070C0"/>
              </a:buClr>
              <a:buSzPct val="80000"/>
              <a:buFont typeface="Wingdings 3" panose="05040102010807070707" pitchFamily="18" charset="2"/>
              <a:buChar char=""/>
            </a:pPr>
            <a:r>
              <a:rPr lang="en-US" dirty="0" smtClean="0"/>
              <a:t>The </a:t>
            </a:r>
            <a:r>
              <a:rPr lang="en-US" dirty="0"/>
              <a:t>graphs in Figure 15.12 show that there is a correlation between the number of cigarettes smoked per year and the number of deaths from lung cancer</a:t>
            </a:r>
            <a:r>
              <a:rPr lang="en-US" dirty="0" smtClean="0"/>
              <a:t>.</a:t>
            </a:r>
            <a:endParaRPr lang="en-US"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194</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lum bright="-47000" contrast="75000"/>
          </a:blip>
          <a:srcRect l="45117" t="56785" r="25588" b="10044"/>
          <a:stretch/>
        </p:blipFill>
        <p:spPr>
          <a:xfrm>
            <a:off x="4740544" y="3667429"/>
            <a:ext cx="4079928" cy="2771863"/>
          </a:xfrm>
          <a:prstGeom prst="rect">
            <a:avLst/>
          </a:prstGeom>
        </p:spPr>
      </p:pic>
      <p:pic>
        <p:nvPicPr>
          <p:cNvPr id="10" name="Picture 9"/>
          <p:cNvPicPr>
            <a:picLocks noChangeAspect="1"/>
          </p:cNvPicPr>
          <p:nvPr/>
        </p:nvPicPr>
        <p:blipFill rotWithShape="1">
          <a:blip r:embed="rId3">
            <a:lum bright="-47000" contrast="75000"/>
          </a:blip>
          <a:srcRect l="45117" t="21443" r="25588" b="45578"/>
          <a:stretch/>
        </p:blipFill>
        <p:spPr>
          <a:xfrm>
            <a:off x="329426" y="3670927"/>
            <a:ext cx="4098558" cy="2768365"/>
          </a:xfrm>
          <a:prstGeom prst="rect">
            <a:avLst/>
          </a:prstGeom>
        </p:spPr>
      </p:pic>
      <p:sp>
        <p:nvSpPr>
          <p:cNvPr id="5" name="Rectangle 4"/>
          <p:cNvSpPr/>
          <p:nvPr/>
        </p:nvSpPr>
        <p:spPr>
          <a:xfrm>
            <a:off x="165110" y="6381328"/>
            <a:ext cx="8655362" cy="338554"/>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600" b="1" dirty="0"/>
              <a:t>Figure 15.12</a:t>
            </a:r>
            <a:r>
              <a:rPr lang="en-US" sz="1600" dirty="0"/>
              <a:t> </a:t>
            </a:r>
            <a:r>
              <a:rPr lang="en-US" sz="1600" dirty="0" smtClean="0"/>
              <a:t>- Lung </a:t>
            </a:r>
            <a:r>
              <a:rPr lang="en-US" sz="1600" dirty="0"/>
              <a:t>cancer deaths and smoking rates in the UK between 1911 and 2001.</a:t>
            </a:r>
          </a:p>
        </p:txBody>
      </p:sp>
      <p:sp>
        <p:nvSpPr>
          <p:cNvPr id="12" name="TextBox 11">
            <a:hlinkClick r:id="rId4" action="ppaction://hlinksldjump"/>
          </p:cNvPr>
          <p:cNvSpPr txBox="1"/>
          <p:nvPr/>
        </p:nvSpPr>
        <p:spPr>
          <a:xfrm>
            <a:off x="8300524" y="177281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65466447"/>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 - Heart</a:t>
            </a:r>
            <a:endParaRPr lang="en-US" dirty="0"/>
          </a:p>
        </p:txBody>
      </p:sp>
      <p:sp>
        <p:nvSpPr>
          <p:cNvPr id="34" name="Rectangle 33"/>
          <p:cNvSpPr/>
          <p:nvPr/>
        </p:nvSpPr>
        <p:spPr>
          <a:xfrm>
            <a:off x="165110" y="1090590"/>
            <a:ext cx="8727370" cy="5376857"/>
          </a:xfrm>
          <a:prstGeom prst="rect">
            <a:avLst/>
          </a:prstGeom>
        </p:spPr>
        <p:txBody>
          <a:bodyPr wrap="square">
            <a:spAutoFit/>
          </a:bodyPr>
          <a:lstStyle/>
          <a:p>
            <a:pPr>
              <a:buClr>
                <a:srgbClr val="0070C0"/>
              </a:buClr>
              <a:buSzPct val="80000"/>
            </a:pPr>
            <a:r>
              <a:rPr lang="en-US" sz="2020" b="1" dirty="0" smtClean="0">
                <a:solidFill>
                  <a:srgbClr val="C00000"/>
                </a:solidFill>
              </a:rPr>
              <a:t>Smoking </a:t>
            </a:r>
            <a:r>
              <a:rPr lang="en-US" sz="2020" b="1" dirty="0">
                <a:solidFill>
                  <a:srgbClr val="C00000"/>
                </a:solidFill>
              </a:rPr>
              <a:t>and lung cancer</a:t>
            </a:r>
          </a:p>
          <a:p>
            <a:pPr marL="285750" indent="-285750">
              <a:buClr>
                <a:srgbClr val="0070C0"/>
              </a:buClr>
              <a:buSzPct val="80000"/>
              <a:buFont typeface="Wingdings 3" panose="05040102010807070707" pitchFamily="18" charset="2"/>
              <a:buChar char=""/>
            </a:pPr>
            <a:r>
              <a:rPr lang="en-US" sz="2020" dirty="0" smtClean="0"/>
              <a:t>For </a:t>
            </a:r>
            <a:r>
              <a:rPr lang="en-US" sz="2020" dirty="0"/>
              <a:t>many years, tobacco companies tried to play down this link. They suggested many other possible reasons for the correlation, because they did not want people to stop smoking. </a:t>
            </a:r>
            <a:endParaRPr lang="en-US" sz="2020" dirty="0" smtClean="0"/>
          </a:p>
          <a:p>
            <a:pPr marL="285750" indent="-285750">
              <a:buClr>
                <a:srgbClr val="0070C0"/>
              </a:buClr>
              <a:buSzPct val="80000"/>
              <a:buFont typeface="Wingdings 3" panose="05040102010807070707" pitchFamily="18" charset="2"/>
              <a:buChar char=""/>
            </a:pPr>
            <a:r>
              <a:rPr lang="en-US" sz="2020" dirty="0" smtClean="0"/>
              <a:t>However</a:t>
            </a:r>
            <a:r>
              <a:rPr lang="en-US" sz="2020" dirty="0"/>
              <a:t>, much research has now been done on the effects of smoking on health, and we now understand how smoking - both passive and active - can cause lung and other cancers.</a:t>
            </a:r>
          </a:p>
          <a:p>
            <a:pPr marL="285750" indent="-285750">
              <a:buClr>
                <a:srgbClr val="0070C0"/>
              </a:buClr>
              <a:buSzPct val="80000"/>
              <a:buFont typeface="Wingdings 3" panose="05040102010807070707" pitchFamily="18" charset="2"/>
              <a:buChar char=""/>
            </a:pPr>
            <a:r>
              <a:rPr lang="en-US" sz="2020" dirty="0"/>
              <a:t>For example, we know that tar contains chemicals that affect the DNA in cell nuclei. These chemicals can </a:t>
            </a:r>
            <a:r>
              <a:rPr lang="en-US" sz="2020" dirty="0" smtClean="0"/>
              <a:t/>
            </a:r>
            <a:br>
              <a:rPr lang="en-US" sz="2020" dirty="0" smtClean="0"/>
            </a:br>
            <a:r>
              <a:rPr lang="en-US" sz="2020" dirty="0" smtClean="0"/>
              <a:t>damage </a:t>
            </a:r>
            <a:r>
              <a:rPr lang="en-US" sz="2020" dirty="0"/>
              <a:t>the normal control </a:t>
            </a:r>
            <a:r>
              <a:rPr lang="en-US" sz="2020" dirty="0" smtClean="0"/>
              <a:t/>
            </a:r>
            <a:br>
              <a:rPr lang="en-US" sz="2020" dirty="0" smtClean="0"/>
            </a:br>
            <a:r>
              <a:rPr lang="en-US" sz="2020" dirty="0" smtClean="0"/>
              <a:t>mechanisms </a:t>
            </a:r>
            <a:r>
              <a:rPr lang="en-US" sz="2020" dirty="0"/>
              <a:t>of a cell, so that it </a:t>
            </a:r>
            <a:r>
              <a:rPr lang="en-US" sz="2020" dirty="0" smtClean="0"/>
              <a:t/>
            </a:r>
            <a:br>
              <a:rPr lang="en-US" sz="2020" dirty="0" smtClean="0"/>
            </a:br>
            <a:r>
              <a:rPr lang="en-US" sz="2020" dirty="0" smtClean="0"/>
              <a:t>begins </a:t>
            </a:r>
            <a:r>
              <a:rPr lang="en-US" sz="2020" dirty="0"/>
              <a:t>to divide over and over </a:t>
            </a:r>
            <a:r>
              <a:rPr lang="en-US" sz="2020" dirty="0" smtClean="0"/>
              <a:t/>
            </a:r>
            <a:br>
              <a:rPr lang="en-US" sz="2020" dirty="0" smtClean="0"/>
            </a:br>
            <a:r>
              <a:rPr lang="en-US" sz="2020" dirty="0" smtClean="0"/>
              <a:t>again</a:t>
            </a:r>
            <a:r>
              <a:rPr lang="en-US" sz="2020" dirty="0"/>
              <a:t>. This is how cancer begins. </a:t>
            </a:r>
            <a:r>
              <a:rPr lang="en-US" sz="2020" dirty="0" smtClean="0"/>
              <a:t/>
            </a:r>
            <a:br>
              <a:rPr lang="en-US" sz="2020" dirty="0" smtClean="0"/>
            </a:br>
            <a:r>
              <a:rPr lang="en-US" sz="2020" dirty="0" smtClean="0"/>
              <a:t>Chemicals </a:t>
            </a:r>
            <a:r>
              <a:rPr lang="en-US" sz="2020" dirty="0"/>
              <a:t>that can cause this to </a:t>
            </a:r>
            <a:r>
              <a:rPr lang="en-US" sz="2020" dirty="0" smtClean="0"/>
              <a:t/>
            </a:r>
            <a:br>
              <a:rPr lang="en-US" sz="2020" dirty="0" smtClean="0"/>
            </a:br>
            <a:r>
              <a:rPr lang="en-US" sz="2020" dirty="0" smtClean="0"/>
              <a:t>happen </a:t>
            </a:r>
            <a:r>
              <a:rPr lang="en-US" sz="2020" dirty="0"/>
              <a:t>are called carcinogens. </a:t>
            </a:r>
            <a:r>
              <a:rPr lang="en-US" sz="2020" dirty="0" smtClean="0"/>
              <a:t/>
            </a:r>
            <a:br>
              <a:rPr lang="en-US" sz="2020" dirty="0" smtClean="0"/>
            </a:br>
            <a:r>
              <a:rPr lang="en-US" sz="2020" dirty="0" smtClean="0"/>
              <a:t>Tar </a:t>
            </a:r>
            <a:r>
              <a:rPr lang="en-US" sz="2020" dirty="0"/>
              <a:t>in cigarette smoke contains </a:t>
            </a:r>
            <a:r>
              <a:rPr lang="en-US" sz="2020" dirty="0" smtClean="0"/>
              <a:t/>
            </a:r>
            <a:br>
              <a:rPr lang="en-US" sz="2020" dirty="0" smtClean="0"/>
            </a:br>
            <a:r>
              <a:rPr lang="en-US" sz="2020" dirty="0" smtClean="0"/>
              <a:t>many </a:t>
            </a:r>
            <a:r>
              <a:rPr lang="en-US" sz="2020" dirty="0"/>
              <a:t>different carcinogens.</a:t>
            </a:r>
            <a:endParaRPr lang="en-US" sz="2020" dirty="0" smtClean="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195</a:t>
            </a:r>
            <a:endParaRPr lang="en-GB" sz="960" b="1" dirty="0">
              <a:latin typeface="Arial" panose="020B0604020202020204" pitchFamily="34" charset="0"/>
              <a:cs typeface="Arial" panose="020B0604020202020204" pitchFamily="34" charset="0"/>
            </a:endParaRPr>
          </a:p>
        </p:txBody>
      </p:sp>
      <p:pic>
        <p:nvPicPr>
          <p:cNvPr id="16386" name="Picture 2" descr="Image result for most doctors smoke camels"/>
          <p:cNvPicPr>
            <a:picLocks noChangeAspect="1" noChangeArrowheads="1"/>
          </p:cNvPicPr>
          <p:nvPr/>
        </p:nvPicPr>
        <p:blipFill rotWithShape="1">
          <a:blip r:embed="rId3">
            <a:extLst>
              <a:ext uri="{28A0092B-C50C-407E-A947-70E740481C1C}">
                <a14:useLocalDpi xmlns:a14="http://schemas.microsoft.com/office/drawing/2010/main" val="0"/>
              </a:ext>
            </a:extLst>
          </a:blip>
          <a:srcRect t="7317"/>
          <a:stretch/>
        </p:blipFill>
        <p:spPr bwMode="auto">
          <a:xfrm>
            <a:off x="4397787" y="3933056"/>
            <a:ext cx="4481002" cy="273630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00524" y="170080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158638620"/>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15.4 – Tobacco Smoking - Heart</a:t>
            </a:r>
            <a:endParaRPr lang="en-US"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195</a:t>
            </a:r>
            <a:endParaRPr lang="en-GB" sz="960" b="1" dirty="0">
              <a:latin typeface="Arial" panose="020B0604020202020204" pitchFamily="34" charset="0"/>
              <a:cs typeface="Arial" panose="020B0604020202020204" pitchFamily="34" charset="0"/>
            </a:endParaRPr>
          </a:p>
        </p:txBody>
      </p:sp>
      <p:grpSp>
        <p:nvGrpSpPr>
          <p:cNvPr id="6" name="Group 5"/>
          <p:cNvGrpSpPr/>
          <p:nvPr/>
        </p:nvGrpSpPr>
        <p:grpSpPr>
          <a:xfrm>
            <a:off x="179512" y="1190421"/>
            <a:ext cx="8712967" cy="5418028"/>
            <a:chOff x="179512" y="6669360"/>
            <a:chExt cx="8712967" cy="5418028"/>
          </a:xfrm>
        </p:grpSpPr>
        <p:sp>
          <p:nvSpPr>
            <p:cNvPr id="7" name="Rectangle 6"/>
            <p:cNvSpPr/>
            <p:nvPr/>
          </p:nvSpPr>
          <p:spPr>
            <a:xfrm>
              <a:off x="179512" y="7101408"/>
              <a:ext cx="8712967" cy="4985980"/>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2700" b="1" dirty="0" smtClean="0">
                  <a:latin typeface="Arial" panose="020B0604020202020204" pitchFamily="34" charset="0"/>
                  <a:cs typeface="Arial" panose="020B0604020202020204" pitchFamily="34" charset="0"/>
                </a:rPr>
                <a:t>You </a:t>
              </a:r>
              <a:r>
                <a:rPr lang="en-US" sz="2700" b="1" dirty="0">
                  <a:latin typeface="Arial" panose="020B0604020202020204" pitchFamily="34" charset="0"/>
                  <a:cs typeface="Arial" panose="020B0604020202020204" pitchFamily="34" charset="0"/>
                </a:rPr>
                <a:t>should know:</a:t>
              </a:r>
            </a:p>
            <a:p>
              <a:pPr marL="457200" indent="-457200">
                <a:buClr>
                  <a:srgbClr val="C00000"/>
                </a:buClr>
                <a:buSzPct val="80000"/>
                <a:buFont typeface="Wingdings" panose="05000000000000000000" pitchFamily="2" charset="2"/>
                <a:buChar char="v"/>
              </a:pPr>
              <a:r>
                <a:rPr lang="en-US" sz="2700" dirty="0">
                  <a:latin typeface="Arial" panose="020B0604020202020204" pitchFamily="34" charset="0"/>
                  <a:cs typeface="Arial" panose="020B0604020202020204" pitchFamily="34" charset="0"/>
                </a:rPr>
                <a:t>what is meant by the term drug</a:t>
              </a:r>
            </a:p>
            <a:p>
              <a:pPr marL="457200" indent="-45720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about </a:t>
              </a:r>
              <a:r>
                <a:rPr lang="en-US" sz="2700" dirty="0">
                  <a:latin typeface="Arial" panose="020B0604020202020204" pitchFamily="34" charset="0"/>
                  <a:cs typeface="Arial" panose="020B0604020202020204" pitchFamily="34" charset="0"/>
                </a:rPr>
                <a:t>antibiotics, and why we need to limit their use</a:t>
              </a:r>
            </a:p>
            <a:p>
              <a:pPr marL="457200" indent="-45720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the </a:t>
              </a:r>
              <a:r>
                <a:rPr lang="en-US" sz="2700" dirty="0">
                  <a:latin typeface="Arial" panose="020B0604020202020204" pitchFamily="34" charset="0"/>
                  <a:cs typeface="Arial" panose="020B0604020202020204" pitchFamily="34" charset="0"/>
                </a:rPr>
                <a:t>effects of the abuse of heroin</a:t>
              </a:r>
            </a:p>
            <a:p>
              <a:pPr marL="457200" indent="-45720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the </a:t>
              </a:r>
              <a:r>
                <a:rPr lang="en-US" sz="2700" dirty="0">
                  <a:latin typeface="Arial" panose="020B0604020202020204" pitchFamily="34" charset="0"/>
                  <a:cs typeface="Arial" panose="020B0604020202020204" pitchFamily="34" charset="0"/>
                </a:rPr>
                <a:t>effects of excessive consumption of alcohol</a:t>
              </a:r>
            </a:p>
            <a:p>
              <a:pPr marL="457200" indent="-45720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how </a:t>
              </a:r>
              <a:r>
                <a:rPr lang="en-US" sz="2700" dirty="0">
                  <a:latin typeface="Arial" panose="020B0604020202020204" pitchFamily="34" charset="0"/>
                  <a:cs typeface="Arial" panose="020B0604020202020204" pitchFamily="34" charset="0"/>
                </a:rPr>
                <a:t>tobacco smoking affects the gas exchange system and the circulatory system </a:t>
              </a:r>
              <a:endParaRPr lang="en-US" sz="2700" dirty="0" smtClean="0">
                <a:latin typeface="Arial" panose="020B0604020202020204" pitchFamily="34" charset="0"/>
                <a:cs typeface="Arial" panose="020B0604020202020204" pitchFamily="34" charset="0"/>
              </a:endParaRPr>
            </a:p>
            <a:p>
              <a:pPr marL="457200" indent="-45720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the </a:t>
              </a:r>
              <a:r>
                <a:rPr lang="en-US" sz="2700" dirty="0">
                  <a:latin typeface="Arial" panose="020B0604020202020204" pitchFamily="34" charset="0"/>
                  <a:cs typeface="Arial" panose="020B0604020202020204" pitchFamily="34" charset="0"/>
                </a:rPr>
                <a:t>evidence for the link between smoking and lung cancer</a:t>
              </a:r>
            </a:p>
            <a:p>
              <a:pPr marL="457200" indent="-45720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about </a:t>
              </a:r>
              <a:r>
                <a:rPr lang="en-US" sz="2700" dirty="0">
                  <a:latin typeface="Arial" panose="020B0604020202020204" pitchFamily="34" charset="0"/>
                  <a:cs typeface="Arial" panose="020B0604020202020204" pitchFamily="34" charset="0"/>
                </a:rPr>
                <a:t>the misuse of anabolic steroids to improve sporting performance.</a:t>
              </a:r>
            </a:p>
          </p:txBody>
        </p:sp>
        <p:sp>
          <p:nvSpPr>
            <p:cNvPr id="8"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Summary</a:t>
              </a:r>
              <a:endParaRPr lang="en-US" sz="2800" b="1" dirty="0">
                <a:solidFill>
                  <a:srgbClr val="0070C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09208452"/>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dirty="0" smtClean="0"/>
              <a:t>15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196</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553828"/>
          </a:xfrm>
          <a:prstGeom prst="rect">
            <a:avLst/>
          </a:prstGeom>
          <a:solidFill>
            <a:srgbClr val="F5FC9A"/>
          </a:solidFill>
          <a:ln w="57150">
            <a:solidFill>
              <a:srgbClr val="002060"/>
            </a:solidFill>
          </a:ln>
        </p:spPr>
        <p:txBody>
          <a:bodyPr wrap="square">
            <a:spAutoFit/>
          </a:bodyPr>
          <a:lstStyle/>
          <a:p>
            <a:pPr marL="400050" indent="-400050">
              <a:buClr>
                <a:srgbClr val="0070C0"/>
              </a:buClr>
              <a:buFont typeface="+mj-lt"/>
              <a:buAutoNum type="arabicPeriod"/>
              <a:tabLst>
                <a:tab pos="812800" algn="l"/>
                <a:tab pos="4300538" algn="l"/>
              </a:tabLst>
            </a:pPr>
            <a:r>
              <a:rPr lang="en-US" sz="2730" dirty="0" smtClean="0"/>
              <a:t>Explain </a:t>
            </a:r>
            <a:r>
              <a:rPr lang="en-US" sz="2730" dirty="0"/>
              <a:t>the difference between each of the following pairs of </a:t>
            </a:r>
            <a:r>
              <a:rPr lang="en-US" sz="2730" dirty="0" smtClean="0"/>
              <a:t>terms.</a:t>
            </a:r>
            <a:br>
              <a:rPr lang="en-US" sz="2730" dirty="0" smtClean="0"/>
            </a:br>
            <a:r>
              <a:rPr lang="en-US" sz="2730" b="1" dirty="0" smtClean="0"/>
              <a:t>a</a:t>
            </a:r>
            <a:r>
              <a:rPr lang="en-US" sz="2730" dirty="0" smtClean="0"/>
              <a:t> </a:t>
            </a:r>
            <a:r>
              <a:rPr lang="en-US" sz="2730" dirty="0"/>
              <a:t>stimulant, depressant, </a:t>
            </a:r>
            <a:r>
              <a:rPr lang="en-US" sz="2730" b="1" dirty="0"/>
              <a:t>b</a:t>
            </a:r>
            <a:r>
              <a:rPr lang="en-US" sz="2730" dirty="0"/>
              <a:t> carbon dioxide, carbon monoxide, </a:t>
            </a:r>
            <a:r>
              <a:rPr lang="en-US" sz="2730" dirty="0" smtClean="0"/>
              <a:t/>
            </a:r>
            <a:br>
              <a:rPr lang="en-US" sz="2730" dirty="0" smtClean="0"/>
            </a:br>
            <a:r>
              <a:rPr lang="en-US" sz="2730" b="1" dirty="0" smtClean="0"/>
              <a:t>c</a:t>
            </a:r>
            <a:r>
              <a:rPr lang="en-US" sz="2730" dirty="0" smtClean="0"/>
              <a:t> </a:t>
            </a:r>
            <a:r>
              <a:rPr lang="en-US" sz="2730" dirty="0"/>
              <a:t>cirrhosis, COPD, </a:t>
            </a:r>
            <a:r>
              <a:rPr lang="en-US" sz="2730" b="1" dirty="0"/>
              <a:t>d</a:t>
            </a:r>
            <a:r>
              <a:rPr lang="en-US" sz="2730" dirty="0"/>
              <a:t> tar, nicotine</a:t>
            </a:r>
          </a:p>
          <a:p>
            <a:pPr marL="400050" indent="-400050">
              <a:buClr>
                <a:srgbClr val="0070C0"/>
              </a:buClr>
              <a:buFont typeface="+mj-lt"/>
              <a:buAutoNum type="arabicPeriod"/>
              <a:tabLst>
                <a:tab pos="812800" algn="l"/>
                <a:tab pos="4300538" algn="l"/>
              </a:tabLst>
            </a:pPr>
            <a:r>
              <a:rPr lang="en-US" sz="2730" dirty="0" smtClean="0"/>
              <a:t>Suggest </a:t>
            </a:r>
            <a:r>
              <a:rPr lang="en-US" sz="2730" dirty="0"/>
              <a:t>explanations for each of the following </a:t>
            </a:r>
            <a:r>
              <a:rPr lang="en-US" sz="2730" dirty="0" smtClean="0"/>
              <a:t>statements.</a:t>
            </a:r>
          </a:p>
          <a:p>
            <a:pPr marL="857250" indent="-457200">
              <a:buClr>
                <a:srgbClr val="0070C0"/>
              </a:buClr>
              <a:buFont typeface="+mj-lt"/>
              <a:buAutoNum type="alphaLcPeriod"/>
              <a:tabLst>
                <a:tab pos="4300538" algn="l"/>
              </a:tabLst>
            </a:pPr>
            <a:r>
              <a:rPr lang="en-US" sz="2730" dirty="0" smtClean="0"/>
              <a:t>Antibiotics </a:t>
            </a:r>
            <a:r>
              <a:rPr lang="en-US" sz="2730" dirty="0"/>
              <a:t>cannot be used to treat influenza, </a:t>
            </a:r>
            <a:endParaRPr lang="en-US" sz="2730" dirty="0" smtClean="0"/>
          </a:p>
          <a:p>
            <a:pPr marL="857250" indent="-457200">
              <a:buClr>
                <a:srgbClr val="0070C0"/>
              </a:buClr>
              <a:buFont typeface="+mj-lt"/>
              <a:buAutoNum type="alphaLcPeriod"/>
              <a:tabLst>
                <a:tab pos="4300538" algn="l"/>
              </a:tabLst>
            </a:pPr>
            <a:r>
              <a:rPr lang="en-US" sz="2730" dirty="0" smtClean="0"/>
              <a:t>People </a:t>
            </a:r>
            <a:r>
              <a:rPr lang="en-US" sz="2730" dirty="0"/>
              <a:t>who smoke cigarettes usually find it very difficult to give up. </a:t>
            </a:r>
            <a:endParaRPr lang="en-US" sz="2730" dirty="0" smtClean="0"/>
          </a:p>
          <a:p>
            <a:pPr marL="857250" indent="-457200">
              <a:buClr>
                <a:srgbClr val="0070C0"/>
              </a:buClr>
              <a:buFont typeface="+mj-lt"/>
              <a:buAutoNum type="alphaLcPeriod"/>
              <a:tabLst>
                <a:tab pos="4300538" algn="l"/>
              </a:tabLst>
            </a:pPr>
            <a:r>
              <a:rPr lang="en-US" sz="2730" dirty="0" smtClean="0"/>
              <a:t>Heroin </a:t>
            </a:r>
            <a:r>
              <a:rPr lang="en-US" sz="2730" dirty="0"/>
              <a:t>users have a high risk of getting HIV/AIDS. </a:t>
            </a:r>
            <a:endParaRPr lang="en-US" sz="2730" dirty="0" smtClean="0"/>
          </a:p>
          <a:p>
            <a:pPr marL="857250" indent="-457200">
              <a:buClr>
                <a:srgbClr val="0070C0"/>
              </a:buClr>
              <a:buFont typeface="+mj-lt"/>
              <a:buAutoNum type="alphaLcPeriod"/>
              <a:tabLst>
                <a:tab pos="4300538" algn="l"/>
              </a:tabLst>
            </a:pPr>
            <a:r>
              <a:rPr lang="en-US" sz="2730" dirty="0" smtClean="0"/>
              <a:t>Passive </a:t>
            </a:r>
            <a:r>
              <a:rPr lang="en-US" sz="2730" dirty="0"/>
              <a:t>smoking can cause lung cancer</a:t>
            </a:r>
            <a:r>
              <a:rPr lang="en-US" sz="2730" dirty="0" smtClean="0"/>
              <a:t>.</a:t>
            </a:r>
            <a:endParaRPr lang="en-US" sz="2730" dirty="0"/>
          </a:p>
        </p:txBody>
      </p:sp>
      <p:sp>
        <p:nvSpPr>
          <p:cNvPr id="26" name="TextBox 25">
            <a:hlinkClick r:id="rId3" action="ppaction://hlinkfile"/>
          </p:cNvPr>
          <p:cNvSpPr txBox="1"/>
          <p:nvPr/>
        </p:nvSpPr>
        <p:spPr>
          <a:xfrm>
            <a:off x="8244408" y="533430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dirty="0" smtClean="0"/>
              <a:t>15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196</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632311"/>
          </a:xfrm>
          <a:prstGeom prst="rect">
            <a:avLst/>
          </a:prstGeom>
          <a:solidFill>
            <a:srgbClr val="F5FC9A"/>
          </a:solidFill>
          <a:ln w="57150">
            <a:solidFill>
              <a:srgbClr val="002060"/>
            </a:solidFill>
          </a:ln>
        </p:spPr>
        <p:txBody>
          <a:bodyPr wrap="square">
            <a:spAutoFit/>
          </a:bodyPr>
          <a:lstStyle/>
          <a:p>
            <a:pPr>
              <a:buClr>
                <a:srgbClr val="0070C0"/>
              </a:buClr>
              <a:tabLst>
                <a:tab pos="812800" algn="l"/>
                <a:tab pos="4300538" algn="l"/>
              </a:tabLst>
            </a:pP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a:buClr>
                <a:srgbClr val="0070C0"/>
              </a:buClr>
              <a:tabLst>
                <a:tab pos="812800" algn="l"/>
                <a:tab pos="4300538" algn="l"/>
              </a:tabLst>
            </a:pPr>
            <a:endParaRPr lang="en-US" dirty="0"/>
          </a:p>
          <a:p>
            <a:pPr>
              <a:buClr>
                <a:srgbClr val="0070C0"/>
              </a:buClr>
              <a:tabLst>
                <a:tab pos="812800" algn="l"/>
                <a:tab pos="4300538" algn="l"/>
              </a:tabLst>
            </a:pPr>
            <a:r>
              <a:rPr lang="en-US" dirty="0" smtClean="0"/>
              <a:t/>
            </a:r>
            <a:br>
              <a:rPr lang="en-US" dirty="0" smtClean="0"/>
            </a:br>
            <a:r>
              <a:rPr lang="en-US" dirty="0" smtClean="0"/>
              <a:t/>
            </a:r>
            <a:br>
              <a:rPr lang="en-US" dirty="0" smtClean="0"/>
            </a:br>
            <a:endParaRPr lang="en-US" dirty="0" smtClean="0"/>
          </a:p>
          <a:p>
            <a:pPr marL="400050" indent="-400050">
              <a:buClr>
                <a:srgbClr val="0070C0"/>
              </a:buClr>
              <a:buFont typeface="+mj-lt"/>
              <a:buAutoNum type="arabicPeriod" startAt="3"/>
              <a:tabLst>
                <a:tab pos="812800" algn="l"/>
                <a:tab pos="4300538" algn="l"/>
              </a:tabLst>
            </a:pPr>
            <a:r>
              <a:rPr lang="en-US" dirty="0" smtClean="0"/>
              <a:t>This </a:t>
            </a:r>
            <a:r>
              <a:rPr lang="en-US" dirty="0"/>
              <a:t>question is about the graphs in Figure 15.12. </a:t>
            </a:r>
            <a:endParaRPr lang="en-US" dirty="0" smtClean="0"/>
          </a:p>
          <a:p>
            <a:pPr marL="742950" indent="-342900">
              <a:buClr>
                <a:srgbClr val="0070C0"/>
              </a:buClr>
              <a:buFont typeface="+mj-lt"/>
              <a:buAutoNum type="alphaLcPeriod"/>
              <a:tabLst>
                <a:tab pos="812800" algn="l"/>
                <a:tab pos="4300538" algn="l"/>
              </a:tabLst>
            </a:pPr>
            <a:r>
              <a:rPr lang="en-US" dirty="0" smtClean="0"/>
              <a:t>Describe </a:t>
            </a:r>
            <a:r>
              <a:rPr lang="en-US" dirty="0"/>
              <a:t>how</a:t>
            </a:r>
          </a:p>
          <a:p>
            <a:pPr marL="1143000" indent="-400050">
              <a:buClr>
                <a:srgbClr val="0070C0"/>
              </a:buClr>
              <a:buFont typeface="+mj-lt"/>
              <a:buAutoNum type="romanLcPeriod"/>
              <a:tabLst>
                <a:tab pos="812800" algn="l"/>
                <a:tab pos="8515350" algn="r"/>
              </a:tabLst>
            </a:pPr>
            <a:r>
              <a:rPr lang="en-US" dirty="0" smtClean="0"/>
              <a:t>the </a:t>
            </a:r>
            <a:r>
              <a:rPr lang="en-US" dirty="0"/>
              <a:t>number of cigarettes smoked per year by males changed between 1911 and 2001</a:t>
            </a:r>
          </a:p>
          <a:p>
            <a:pPr marL="1143000" indent="-400050">
              <a:buClr>
                <a:srgbClr val="0070C0"/>
              </a:buClr>
              <a:buFont typeface="+mj-lt"/>
              <a:buAutoNum type="romanLcPeriod"/>
              <a:tabLst>
                <a:tab pos="812800" algn="l"/>
                <a:tab pos="8515350" algn="r"/>
              </a:tabLst>
            </a:pPr>
            <a:r>
              <a:rPr lang="en-US" dirty="0" smtClean="0"/>
              <a:t>the </a:t>
            </a:r>
            <a:r>
              <a:rPr lang="en-US" dirty="0"/>
              <a:t>number of deaths from lung cancer per year in males changed between 1911 and 2001. </a:t>
            </a:r>
            <a:r>
              <a:rPr lang="en-US" dirty="0" smtClean="0"/>
              <a:t>	[</a:t>
            </a:r>
            <a:r>
              <a:rPr lang="en-US" dirty="0"/>
              <a:t>4]</a:t>
            </a:r>
          </a:p>
          <a:p>
            <a:pPr marL="742950" indent="-342900">
              <a:buClr>
                <a:srgbClr val="0070C0"/>
              </a:buClr>
              <a:buFont typeface="+mj-lt"/>
              <a:buAutoNum type="alphaLcPeriod" startAt="2"/>
              <a:tabLst>
                <a:tab pos="812800" algn="l"/>
                <a:tab pos="8515350" algn="r"/>
              </a:tabLst>
            </a:pPr>
            <a:r>
              <a:rPr lang="en-US" dirty="0" smtClean="0"/>
              <a:t>Discuss </a:t>
            </a:r>
            <a:r>
              <a:rPr lang="en-US" dirty="0"/>
              <a:t>the extent to which the graph for males provides evidence that smoking </a:t>
            </a:r>
            <a:r>
              <a:rPr lang="en-US" dirty="0" smtClean="0"/>
              <a:t>cigarettes causes </a:t>
            </a:r>
            <a:r>
              <a:rPr lang="en-US" dirty="0"/>
              <a:t>lung cancer. </a:t>
            </a:r>
            <a:r>
              <a:rPr lang="en-US" dirty="0" smtClean="0"/>
              <a:t>	[5]</a:t>
            </a:r>
          </a:p>
          <a:p>
            <a:pPr marL="742950" indent="-342900">
              <a:buClr>
                <a:srgbClr val="0070C0"/>
              </a:buClr>
              <a:buFont typeface="+mj-lt"/>
              <a:buAutoNum type="alphaLcPeriod" startAt="2"/>
              <a:tabLst>
                <a:tab pos="812800" algn="l"/>
                <a:tab pos="8515350" algn="r"/>
              </a:tabLst>
            </a:pPr>
            <a:r>
              <a:rPr lang="en-US" dirty="0" smtClean="0"/>
              <a:t>If </a:t>
            </a:r>
            <a:r>
              <a:rPr lang="en-US" dirty="0"/>
              <a:t>the graph for females is also considered, does this strengthen or weaken this </a:t>
            </a:r>
            <a:r>
              <a:rPr lang="en-US" dirty="0" smtClean="0"/>
              <a:t>evidence? Explain </a:t>
            </a:r>
            <a:r>
              <a:rPr lang="en-US" dirty="0"/>
              <a:t>your answer. </a:t>
            </a:r>
            <a:r>
              <a:rPr lang="en-US" dirty="0" smtClean="0"/>
              <a:t>	[</a:t>
            </a:r>
            <a:r>
              <a:rPr lang="en-US" dirty="0"/>
              <a:t>3]</a:t>
            </a: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a:lum bright="-47000" contrast="75000"/>
          </a:blip>
          <a:srcRect l="45117" t="56785" r="25588" b="10044"/>
          <a:stretch/>
        </p:blipFill>
        <p:spPr>
          <a:xfrm>
            <a:off x="4833800" y="1226685"/>
            <a:ext cx="3914664" cy="2659584"/>
          </a:xfrm>
          <a:prstGeom prst="rect">
            <a:avLst/>
          </a:prstGeom>
        </p:spPr>
      </p:pic>
      <p:pic>
        <p:nvPicPr>
          <p:cNvPr id="8" name="Picture 7"/>
          <p:cNvPicPr>
            <a:picLocks noChangeAspect="1"/>
          </p:cNvPicPr>
          <p:nvPr/>
        </p:nvPicPr>
        <p:blipFill rotWithShape="1">
          <a:blip r:embed="rId3">
            <a:lum bright="-47000" contrast="75000"/>
          </a:blip>
          <a:srcRect l="45117" t="21443" r="25588" b="45578"/>
          <a:stretch/>
        </p:blipFill>
        <p:spPr>
          <a:xfrm>
            <a:off x="422682" y="1230183"/>
            <a:ext cx="3932539" cy="2656228"/>
          </a:xfrm>
          <a:prstGeom prst="rect">
            <a:avLst/>
          </a:prstGeom>
        </p:spPr>
      </p:pic>
      <p:sp>
        <p:nvSpPr>
          <p:cNvPr id="10" name="TextBox 9">
            <a:hlinkClick r:id="rId4" action="ppaction://hlinkfile"/>
          </p:cNvPr>
          <p:cNvSpPr txBox="1"/>
          <p:nvPr/>
        </p:nvSpPr>
        <p:spPr>
          <a:xfrm>
            <a:off x="8244408" y="367812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768002857"/>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dirty="0" smtClean="0"/>
              <a:t>15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196</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632311"/>
          </a:xfrm>
          <a:prstGeom prst="rect">
            <a:avLst/>
          </a:prstGeom>
          <a:solidFill>
            <a:srgbClr val="F5FC9A"/>
          </a:solidFill>
          <a:ln w="57150">
            <a:solidFill>
              <a:srgbClr val="002060"/>
            </a:solidFill>
          </a:ln>
        </p:spPr>
        <p:txBody>
          <a:bodyPr wrap="square" rIns="4023360">
            <a:spAutoFit/>
          </a:bodyPr>
          <a:lstStyle/>
          <a:p>
            <a:pPr marL="400050" indent="-400050">
              <a:buClr>
                <a:srgbClr val="0070C0"/>
              </a:buClr>
              <a:buFont typeface="+mj-lt"/>
              <a:buAutoNum type="arabicPeriod" startAt="4"/>
              <a:tabLst>
                <a:tab pos="812800" algn="l"/>
                <a:tab pos="4300538" algn="l"/>
              </a:tabLst>
            </a:pPr>
            <a:r>
              <a:rPr lang="en-US" dirty="0" smtClean="0"/>
              <a:t>Information </a:t>
            </a:r>
            <a:r>
              <a:rPr lang="en-US" dirty="0"/>
              <a:t>was collected about the relative death rates of men in different categories. </a:t>
            </a:r>
            <a:br>
              <a:rPr lang="en-US" dirty="0"/>
            </a:br>
            <a:r>
              <a:rPr lang="en-US" dirty="0" smtClean="0"/>
              <a:t>The </a:t>
            </a:r>
            <a:r>
              <a:rPr lang="en-US" dirty="0"/>
              <a:t>men were divided into categories according to whether they smoked or not, and if they did smoke, at what age they started. The data are shown in the bar </a:t>
            </a:r>
            <a:r>
              <a:rPr lang="en-US" dirty="0" smtClean="0"/>
              <a:t>chart.</a:t>
            </a:r>
            <a:br>
              <a:rPr lang="en-US" dirty="0" smtClean="0"/>
            </a:br>
            <a:r>
              <a:rPr lang="en-US" dirty="0" smtClean="0"/>
              <a:t>The </a:t>
            </a:r>
            <a:r>
              <a:rPr lang="en-US" dirty="0"/>
              <a:t>men in the study were also divided into categories according to the number of cigarettes smoked per day. These data are shown in the table below</a:t>
            </a:r>
            <a:r>
              <a:rPr lang="en-US" dirty="0" smtClean="0"/>
              <a:t>.</a:t>
            </a:r>
            <a:endParaRPr lang="en-US" dirty="0"/>
          </a:p>
          <a:p>
            <a:pPr marL="400050" indent="-400050">
              <a:buClr>
                <a:srgbClr val="0070C0"/>
              </a:buClr>
              <a:buFont typeface="+mj-lt"/>
              <a:buAutoNum type="alphaLcPeriod"/>
              <a:tabLst>
                <a:tab pos="812800" algn="l"/>
                <a:tab pos="4572000" algn="r"/>
              </a:tabLst>
            </a:pPr>
            <a:r>
              <a:rPr lang="en-US" dirty="0" smtClean="0"/>
              <a:t>Using </a:t>
            </a:r>
            <a:r>
              <a:rPr lang="en-US" dirty="0"/>
              <a:t>the data in the table, draw a bar chart similar to one </a:t>
            </a:r>
            <a:r>
              <a:rPr lang="en-US" dirty="0" smtClean="0"/>
              <a:t>shown.	</a:t>
            </a:r>
            <a:r>
              <a:rPr lang="en-US" b="1" dirty="0" smtClean="0"/>
              <a:t>[4</a:t>
            </a:r>
            <a:r>
              <a:rPr lang="en-US" b="1" dirty="0"/>
              <a:t>]</a:t>
            </a:r>
          </a:p>
          <a:p>
            <a:pPr marL="400050" indent="-400050">
              <a:buClr>
                <a:srgbClr val="0070C0"/>
              </a:buClr>
              <a:buFont typeface="+mj-lt"/>
              <a:buAutoNum type="alphaLcPeriod"/>
              <a:tabLst>
                <a:tab pos="812800" algn="l"/>
                <a:tab pos="4572000" algn="r"/>
              </a:tabLst>
            </a:pPr>
            <a:r>
              <a:rPr lang="en-US" dirty="0" smtClean="0"/>
              <a:t>Using </a:t>
            </a:r>
            <a:r>
              <a:rPr lang="en-US" dirty="0"/>
              <a:t>the information in the above graph and the graph you drew, state three different </a:t>
            </a:r>
            <a:r>
              <a:rPr lang="en-US" dirty="0" smtClean="0"/>
              <a:t>conclusions about </a:t>
            </a:r>
            <a:r>
              <a:rPr lang="en-US" dirty="0"/>
              <a:t>the connection between cigarette smoking and risk of dying between ages 40-60 years. </a:t>
            </a:r>
            <a:r>
              <a:rPr lang="en-US" dirty="0" smtClean="0"/>
              <a:t>	</a:t>
            </a:r>
            <a:r>
              <a:rPr lang="en-US" b="1" dirty="0" smtClean="0"/>
              <a:t>[</a:t>
            </a:r>
            <a:r>
              <a:rPr lang="en-US" b="1" dirty="0"/>
              <a:t>3</a:t>
            </a:r>
            <a:r>
              <a:rPr lang="en-US" b="1" dirty="0" smtClean="0"/>
              <a:t>]</a:t>
            </a:r>
          </a:p>
        </p:txBody>
      </p:sp>
      <p:pic>
        <p:nvPicPr>
          <p:cNvPr id="2" name="Picture 1"/>
          <p:cNvPicPr>
            <a:picLocks noChangeAspect="1"/>
          </p:cNvPicPr>
          <p:nvPr/>
        </p:nvPicPr>
        <p:blipFill rotWithShape="1">
          <a:blip r:embed="rId3">
            <a:lum bright="-47000" contrast="75000"/>
          </a:blip>
          <a:srcRect l="24013" t="52626" r="34250" b="13250"/>
          <a:stretch/>
        </p:blipFill>
        <p:spPr>
          <a:xfrm>
            <a:off x="4932040" y="1211116"/>
            <a:ext cx="3873740" cy="190032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618237655"/>
              </p:ext>
            </p:extLst>
          </p:nvPr>
        </p:nvGraphicFramePr>
        <p:xfrm>
          <a:off x="4932040" y="3573756"/>
          <a:ext cx="3873740" cy="2677160"/>
        </p:xfrm>
        <a:graphic>
          <a:graphicData uri="http://schemas.openxmlformats.org/drawingml/2006/table">
            <a:tbl>
              <a:tblPr firstRow="1" bandRow="1">
                <a:tableStyleId>{5C22544A-7EE6-4342-B048-85BDC9FD1C3A}</a:tableStyleId>
              </a:tblPr>
              <a:tblGrid>
                <a:gridCol w="1936870"/>
                <a:gridCol w="1936870"/>
              </a:tblGrid>
              <a:tr h="370840">
                <a:tc>
                  <a:txBody>
                    <a:bodyPr/>
                    <a:lstStyle/>
                    <a:p>
                      <a:r>
                        <a:rPr lang="en-US" sz="1600" dirty="0" smtClean="0">
                          <a:solidFill>
                            <a:schemeClr val="tx1"/>
                          </a:solidFill>
                          <a:latin typeface="Arial" panose="020B0604020202020204" pitchFamily="34" charset="0"/>
                          <a:cs typeface="Arial" panose="020B0604020202020204" pitchFamily="34" charset="0"/>
                        </a:rPr>
                        <a:t>Number of cigarettes smoked each day</a:t>
                      </a:r>
                      <a:endParaRPr lang="en-US" sz="1600" dirty="0">
                        <a:solidFill>
                          <a:schemeClr val="tx1"/>
                        </a:solidFill>
                        <a:latin typeface="Arial" panose="020B0604020202020204" pitchFamily="34" charset="0"/>
                        <a:cs typeface="Arial" panose="020B0604020202020204" pitchFamily="34" charset="0"/>
                      </a:endParaRPr>
                    </a:p>
                  </a:txBody>
                  <a:tcPr/>
                </a:tc>
                <a:tc>
                  <a:txBody>
                    <a:bodyPr/>
                    <a:lstStyle/>
                    <a:p>
                      <a:r>
                        <a:rPr lang="en-US" sz="1600" dirty="0" smtClean="0">
                          <a:solidFill>
                            <a:schemeClr val="tx1"/>
                          </a:solidFill>
                          <a:latin typeface="Arial" panose="020B0604020202020204" pitchFamily="34" charset="0"/>
                          <a:cs typeface="Arial" panose="020B0604020202020204" pitchFamily="34" charset="0"/>
                        </a:rPr>
                        <a:t>Relative death rates in men 40-60 </a:t>
                      </a:r>
                      <a:r>
                        <a:rPr lang="en-US" sz="1600" dirty="0" err="1" smtClean="0">
                          <a:solidFill>
                            <a:schemeClr val="tx1"/>
                          </a:solidFill>
                          <a:latin typeface="Arial" panose="020B0604020202020204" pitchFamily="34" charset="0"/>
                          <a:cs typeface="Arial" panose="020B0604020202020204" pitchFamily="34" charset="0"/>
                        </a:rPr>
                        <a:t>yrs</a:t>
                      </a:r>
                      <a:endParaRPr lang="en-US" sz="1600" dirty="0">
                        <a:solidFill>
                          <a:schemeClr val="tx1"/>
                        </a:solidFill>
                        <a:latin typeface="Arial" panose="020B0604020202020204" pitchFamily="34" charset="0"/>
                        <a:cs typeface="Arial" panose="020B0604020202020204" pitchFamily="34" charset="0"/>
                      </a:endParaRPr>
                    </a:p>
                  </a:txBody>
                  <a:tcPr/>
                </a:tc>
              </a:tr>
              <a:tr h="370840">
                <a:tc>
                  <a:txBody>
                    <a:bodyPr/>
                    <a:lstStyle/>
                    <a:p>
                      <a:pPr algn="ctr"/>
                      <a:r>
                        <a:rPr lang="en-US" dirty="0" smtClean="0">
                          <a:solidFill>
                            <a:schemeClr val="tx1"/>
                          </a:solidFill>
                          <a:latin typeface="Arial" panose="020B0604020202020204" pitchFamily="34" charset="0"/>
                          <a:cs typeface="Arial" panose="020B0604020202020204" pitchFamily="34" charset="0"/>
                        </a:rPr>
                        <a:t>0</a:t>
                      </a:r>
                      <a:endParaRPr lang="en-US"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dirty="0" smtClean="0">
                          <a:solidFill>
                            <a:schemeClr val="tx1"/>
                          </a:solidFill>
                          <a:latin typeface="Arial" panose="020B0604020202020204" pitchFamily="34" charset="0"/>
                          <a:cs typeface="Arial" panose="020B0604020202020204" pitchFamily="34" charset="0"/>
                        </a:rPr>
                        <a:t>1.0</a:t>
                      </a:r>
                      <a:endParaRPr lang="en-US" dirty="0">
                        <a:solidFill>
                          <a:schemeClr val="tx1"/>
                        </a:solidFill>
                        <a:latin typeface="Arial" panose="020B0604020202020204" pitchFamily="34" charset="0"/>
                        <a:cs typeface="Arial" panose="020B0604020202020204" pitchFamily="34" charset="0"/>
                      </a:endParaRPr>
                    </a:p>
                  </a:txBody>
                  <a:tcPr/>
                </a:tc>
              </a:tr>
              <a:tr h="370840">
                <a:tc>
                  <a:txBody>
                    <a:bodyPr/>
                    <a:lstStyle/>
                    <a:p>
                      <a:pPr algn="ctr"/>
                      <a:r>
                        <a:rPr lang="en-US" dirty="0" smtClean="0">
                          <a:solidFill>
                            <a:schemeClr val="tx1"/>
                          </a:solidFill>
                          <a:latin typeface="Arial" panose="020B0604020202020204" pitchFamily="34" charset="0"/>
                          <a:cs typeface="Arial" panose="020B0604020202020204" pitchFamily="34" charset="0"/>
                        </a:rPr>
                        <a:t>1 – 9</a:t>
                      </a:r>
                      <a:endParaRPr lang="en-US"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dirty="0" smtClean="0">
                          <a:solidFill>
                            <a:schemeClr val="tx1"/>
                          </a:solidFill>
                          <a:latin typeface="Arial" panose="020B0604020202020204" pitchFamily="34" charset="0"/>
                          <a:cs typeface="Arial" panose="020B0604020202020204" pitchFamily="34" charset="0"/>
                        </a:rPr>
                        <a:t>1.6</a:t>
                      </a:r>
                      <a:endParaRPr lang="en-US" dirty="0">
                        <a:solidFill>
                          <a:schemeClr val="tx1"/>
                        </a:solidFill>
                        <a:latin typeface="Arial" panose="020B0604020202020204" pitchFamily="34" charset="0"/>
                        <a:cs typeface="Arial" panose="020B0604020202020204" pitchFamily="34" charset="0"/>
                      </a:endParaRPr>
                    </a:p>
                  </a:txBody>
                  <a:tcPr/>
                </a:tc>
              </a:tr>
              <a:tr h="370840">
                <a:tc>
                  <a:txBody>
                    <a:bodyPr/>
                    <a:lstStyle/>
                    <a:p>
                      <a:pPr algn="ctr"/>
                      <a:r>
                        <a:rPr lang="en-US" dirty="0" smtClean="0">
                          <a:solidFill>
                            <a:schemeClr val="tx1"/>
                          </a:solidFill>
                          <a:latin typeface="Arial" panose="020B0604020202020204" pitchFamily="34" charset="0"/>
                          <a:cs typeface="Arial" panose="020B0604020202020204" pitchFamily="34" charset="0"/>
                        </a:rPr>
                        <a:t>10 – 19</a:t>
                      </a:r>
                      <a:endParaRPr lang="en-US"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dirty="0" smtClean="0">
                          <a:solidFill>
                            <a:schemeClr val="tx1"/>
                          </a:solidFill>
                          <a:latin typeface="Arial" panose="020B0604020202020204" pitchFamily="34" charset="0"/>
                          <a:cs typeface="Arial" panose="020B0604020202020204" pitchFamily="34" charset="0"/>
                        </a:rPr>
                        <a:t>2.0</a:t>
                      </a:r>
                      <a:endParaRPr lang="en-US" dirty="0">
                        <a:solidFill>
                          <a:schemeClr val="tx1"/>
                        </a:solidFill>
                        <a:latin typeface="Arial" panose="020B0604020202020204" pitchFamily="34" charset="0"/>
                        <a:cs typeface="Arial" panose="020B0604020202020204" pitchFamily="34" charset="0"/>
                      </a:endParaRPr>
                    </a:p>
                  </a:txBody>
                  <a:tcPr/>
                </a:tc>
              </a:tr>
              <a:tr h="370840">
                <a:tc>
                  <a:txBody>
                    <a:bodyPr/>
                    <a:lstStyle/>
                    <a:p>
                      <a:pPr algn="ctr"/>
                      <a:r>
                        <a:rPr lang="en-US" dirty="0" smtClean="0">
                          <a:solidFill>
                            <a:schemeClr val="tx1"/>
                          </a:solidFill>
                          <a:latin typeface="Arial" panose="020B0604020202020204" pitchFamily="34" charset="0"/>
                          <a:cs typeface="Arial" panose="020B0604020202020204" pitchFamily="34" charset="0"/>
                        </a:rPr>
                        <a:t>20 – 29</a:t>
                      </a:r>
                      <a:endParaRPr lang="en-US"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dirty="0" smtClean="0">
                          <a:solidFill>
                            <a:schemeClr val="tx1"/>
                          </a:solidFill>
                          <a:latin typeface="Arial" panose="020B0604020202020204" pitchFamily="34" charset="0"/>
                          <a:cs typeface="Arial" panose="020B0604020202020204" pitchFamily="34" charset="0"/>
                        </a:rPr>
                        <a:t>2.2</a:t>
                      </a:r>
                      <a:endParaRPr lang="en-US" dirty="0">
                        <a:solidFill>
                          <a:schemeClr val="tx1"/>
                        </a:solidFill>
                        <a:latin typeface="Arial" panose="020B0604020202020204" pitchFamily="34" charset="0"/>
                        <a:cs typeface="Arial" panose="020B0604020202020204" pitchFamily="34" charset="0"/>
                      </a:endParaRPr>
                    </a:p>
                  </a:txBody>
                  <a:tcPr/>
                </a:tc>
              </a:tr>
              <a:tr h="370840">
                <a:tc>
                  <a:txBody>
                    <a:bodyPr/>
                    <a:lstStyle/>
                    <a:p>
                      <a:pPr algn="ctr"/>
                      <a:r>
                        <a:rPr lang="en-US" dirty="0" smtClean="0">
                          <a:solidFill>
                            <a:schemeClr val="tx1"/>
                          </a:solidFill>
                          <a:latin typeface="Arial" panose="020B0604020202020204" pitchFamily="34" charset="0"/>
                          <a:cs typeface="Arial" panose="020B0604020202020204" pitchFamily="34" charset="0"/>
                        </a:rPr>
                        <a:t>30</a:t>
                      </a:r>
                      <a:r>
                        <a:rPr lang="en-US" baseline="0" dirty="0" smtClean="0">
                          <a:solidFill>
                            <a:schemeClr val="tx1"/>
                          </a:solidFill>
                          <a:latin typeface="Arial" panose="020B0604020202020204" pitchFamily="34" charset="0"/>
                          <a:cs typeface="Arial" panose="020B0604020202020204" pitchFamily="34" charset="0"/>
                        </a:rPr>
                        <a:t> – 39</a:t>
                      </a:r>
                      <a:endParaRPr lang="en-US"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dirty="0" smtClean="0">
                          <a:solidFill>
                            <a:schemeClr val="tx1"/>
                          </a:solidFill>
                          <a:latin typeface="Arial" panose="020B0604020202020204" pitchFamily="34" charset="0"/>
                          <a:cs typeface="Arial" panose="020B0604020202020204" pitchFamily="34" charset="0"/>
                        </a:rPr>
                        <a:t>2.4</a:t>
                      </a:r>
                      <a:endParaRPr lang="en-US" dirty="0">
                        <a:solidFill>
                          <a:schemeClr val="tx1"/>
                        </a:solidFill>
                        <a:latin typeface="Arial" panose="020B0604020202020204" pitchFamily="34" charset="0"/>
                        <a:cs typeface="Arial" panose="020B0604020202020204" pitchFamily="34" charset="0"/>
                      </a:endParaRPr>
                    </a:p>
                  </a:txBody>
                  <a:tcPr/>
                </a:tc>
              </a:tr>
            </a:tbl>
          </a:graphicData>
        </a:graphic>
      </p:graphicFrame>
      <p:sp>
        <p:nvSpPr>
          <p:cNvPr id="10" name="TextBox 9">
            <a:hlinkClick r:id="rId4" action="ppaction://hlinkfile"/>
          </p:cNvPr>
          <p:cNvSpPr txBox="1"/>
          <p:nvPr/>
        </p:nvSpPr>
        <p:spPr>
          <a:xfrm>
            <a:off x="8244408" y="5877272"/>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7081110"/>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15.1 - </a:t>
            </a:r>
            <a:r>
              <a:rPr lang="en-US" sz="4000" dirty="0" smtClean="0"/>
              <a:t>Alcohol </a:t>
            </a:r>
            <a:r>
              <a:rPr lang="en-US" sz="4000" dirty="0"/>
              <a:t>and traffic accidents</a:t>
            </a:r>
            <a:endParaRPr lang="en-GB" sz="40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buClr>
                <a:srgbClr val="C00000"/>
              </a:buClr>
              <a:tabLst>
                <a:tab pos="809625" algn="l"/>
                <a:tab pos="1073150" algn="l"/>
                <a:tab pos="8435975" algn="r"/>
              </a:tabLst>
            </a:pPr>
            <a:r>
              <a:rPr lang="en-US" sz="1700" dirty="0"/>
              <a:t>The graph shows data about fatal road traffic accidents in a region of Australia. The black bars show the number of fatal accidents per 10000 licensed drivers in each age group. The grey bars show the number of these accidents which involved drivers who had been drinking alcohol</a:t>
            </a:r>
            <a:r>
              <a:rPr lang="en-US" sz="1700" dirty="0" smtClean="0"/>
              <a:t>.</a:t>
            </a:r>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96</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87524" y="1198493"/>
            <a:ext cx="8496944" cy="646331"/>
          </a:xfrm>
          <a:prstGeom prst="rect">
            <a:avLst/>
          </a:prstGeom>
          <a:solidFill>
            <a:srgbClr val="C1D6FF"/>
          </a:solidFill>
          <a:ln w="57150">
            <a:solidFill>
              <a:srgbClr val="002060"/>
            </a:solidFill>
          </a:ln>
        </p:spPr>
        <p:txBody>
          <a:bodyPr wrap="square">
            <a:spAutoFit/>
          </a:bodyPr>
          <a:lstStyle/>
          <a:p>
            <a:r>
              <a:rPr lang="en-US" dirty="0"/>
              <a:t>This exercise gives you practice in describing patterns in data and using your knowledge and understanding to suggest reasons for them (A02).</a:t>
            </a:r>
          </a:p>
        </p:txBody>
      </p:sp>
      <p:pic>
        <p:nvPicPr>
          <p:cNvPr id="3" name="Picture 2"/>
          <p:cNvPicPr>
            <a:picLocks noChangeAspect="1"/>
          </p:cNvPicPr>
          <p:nvPr/>
        </p:nvPicPr>
        <p:blipFill rotWithShape="1">
          <a:blip r:embed="rId3">
            <a:lum bright="-47000" contrast="75000"/>
          </a:blip>
          <a:srcRect l="17713" t="19813" r="10626" b="9313"/>
          <a:stretch/>
        </p:blipFill>
        <p:spPr>
          <a:xfrm>
            <a:off x="1475656" y="3020462"/>
            <a:ext cx="6149069" cy="3648898"/>
          </a:xfrm>
          <a:prstGeom prst="rect">
            <a:avLst/>
          </a:prstGeom>
        </p:spPr>
      </p:pic>
      <p:sp>
        <p:nvSpPr>
          <p:cNvPr id="8" name="TextBox 7">
            <a:hlinkClick r:id="rId4" action="ppaction://hlinkfile"/>
          </p:cNvPr>
          <p:cNvSpPr txBox="1"/>
          <p:nvPr/>
        </p:nvSpPr>
        <p:spPr>
          <a:xfrm>
            <a:off x="8223096" y="345034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15.1 - </a:t>
            </a:r>
            <a:r>
              <a:rPr lang="en-US" sz="4000" dirty="0" smtClean="0"/>
              <a:t>Alcohol </a:t>
            </a:r>
            <a:r>
              <a:rPr lang="en-US" sz="4000" dirty="0"/>
              <a:t>and traffic accidents</a:t>
            </a:r>
            <a:endParaRPr lang="en-GB" sz="4000" b="1" dirty="0" smtClean="0"/>
          </a:p>
        </p:txBody>
      </p:sp>
      <p:sp>
        <p:nvSpPr>
          <p:cNvPr id="6" name="Rectangle 33"/>
          <p:cNvSpPr/>
          <p:nvPr/>
        </p:nvSpPr>
        <p:spPr>
          <a:xfrm>
            <a:off x="179512" y="1131713"/>
            <a:ext cx="8712968" cy="541686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r>
              <a:rPr lang="en-US" sz="3460" dirty="0" smtClean="0"/>
              <a:t>Describe </a:t>
            </a:r>
            <a:r>
              <a:rPr lang="en-US" sz="3460" dirty="0"/>
              <a:t>the pattern in the number of fatal accidents (black bars) in the different age groups.</a:t>
            </a:r>
          </a:p>
          <a:p>
            <a:pPr marL="439738" indent="-439738">
              <a:buClr>
                <a:srgbClr val="C00000"/>
              </a:buClr>
              <a:buFont typeface="+mj-lt"/>
              <a:buAutoNum type="alphaLcPeriod"/>
              <a:tabLst>
                <a:tab pos="809625" algn="l"/>
                <a:tab pos="1073150" algn="l"/>
                <a:tab pos="8435975" algn="r"/>
              </a:tabLst>
            </a:pPr>
            <a:r>
              <a:rPr lang="en-US" sz="3460" dirty="0" smtClean="0"/>
              <a:t>Suggest </a:t>
            </a:r>
            <a:r>
              <a:rPr lang="en-US" sz="3460" dirty="0"/>
              <a:t>reasons for the pattern you described in a.</a:t>
            </a:r>
          </a:p>
          <a:p>
            <a:pPr marL="439738" indent="-439738">
              <a:buClr>
                <a:srgbClr val="C00000"/>
              </a:buClr>
              <a:buFont typeface="+mj-lt"/>
              <a:buAutoNum type="alphaLcPeriod"/>
              <a:tabLst>
                <a:tab pos="809625" algn="l"/>
                <a:tab pos="1073150" algn="l"/>
                <a:tab pos="8435975" algn="r"/>
              </a:tabLst>
            </a:pPr>
            <a:r>
              <a:rPr lang="en-US" sz="3460" dirty="0" smtClean="0"/>
              <a:t>In </a:t>
            </a:r>
            <a:r>
              <a:rPr lang="en-US" sz="3460" dirty="0"/>
              <a:t>which age group were drivers involved in fatal accidents most likely to have been drinking alcohol?</a:t>
            </a:r>
          </a:p>
          <a:p>
            <a:pPr marL="439738" indent="-439738">
              <a:buClr>
                <a:srgbClr val="C00000"/>
              </a:buClr>
              <a:buFont typeface="+mj-lt"/>
              <a:buAutoNum type="alphaLcPeriod"/>
              <a:tabLst>
                <a:tab pos="809625" algn="l"/>
                <a:tab pos="1073150" algn="l"/>
                <a:tab pos="8435975" algn="r"/>
              </a:tabLst>
            </a:pPr>
            <a:r>
              <a:rPr lang="en-US" sz="3460" dirty="0" smtClean="0"/>
              <a:t>Explain </a:t>
            </a:r>
            <a:r>
              <a:rPr lang="en-US" sz="3460" dirty="0"/>
              <a:t>why drinking alcohol increases the risk of traffic accidents.</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96</a:t>
            </a:r>
            <a:endParaRPr lang="en-GB" sz="960" b="1" dirty="0">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223096" y="134076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718864093"/>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15.2 - </a:t>
            </a:r>
            <a:r>
              <a:rPr lang="en-US" sz="4000" dirty="0"/>
              <a:t>Smoking and life expectancy</a:t>
            </a:r>
            <a:endParaRPr lang="en-GB" sz="4000" b="1" dirty="0" smtClean="0"/>
          </a:p>
        </p:txBody>
      </p:sp>
      <p:sp>
        <p:nvSpPr>
          <p:cNvPr id="6" name="Rectangle 33"/>
          <p:cNvSpPr/>
          <p:nvPr/>
        </p:nvSpPr>
        <p:spPr>
          <a:xfrm>
            <a:off x="179512" y="1131713"/>
            <a:ext cx="8712968"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5760720">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buClr>
                <a:srgbClr val="C00000"/>
              </a:buClr>
              <a:tabLst>
                <a:tab pos="809625" algn="l"/>
                <a:tab pos="1073150" algn="l"/>
                <a:tab pos="8435975" algn="r"/>
              </a:tabLst>
            </a:pPr>
            <a:r>
              <a:rPr lang="en-US" dirty="0"/>
              <a:t>In 1951, a study began involving 40000 doctors working in the United Kingdom. The age and smoking habits of each doctor were recorded. Each year, the percentage of these 40 000 doctors of each age who were still alive was calculated.</a:t>
            </a:r>
          </a:p>
          <a:p>
            <a:pPr>
              <a:buClr>
                <a:srgbClr val="C00000"/>
              </a:buClr>
              <a:tabLst>
                <a:tab pos="809625" algn="l"/>
                <a:tab pos="1073150" algn="l"/>
                <a:tab pos="8435975" algn="r"/>
              </a:tabLst>
            </a:pPr>
            <a:r>
              <a:rPr lang="en-US" dirty="0"/>
              <a:t>The study ran until 1991. The results were used to construct the graphs shown below</a:t>
            </a:r>
            <a:r>
              <a:rPr lang="en-US" dirty="0" smtClean="0"/>
              <a:t>.</a:t>
            </a:r>
            <a:endParaRPr lang="en-US" dirty="0"/>
          </a:p>
          <a:p>
            <a:pPr>
              <a:buClr>
                <a:srgbClr val="C00000"/>
              </a:buClr>
              <a:tabLst>
                <a:tab pos="809625" algn="l"/>
                <a:tab pos="1073150" algn="l"/>
                <a:tab pos="8435975" algn="r"/>
              </a:tabLst>
            </a:pPr>
            <a:endParaRPr lang="en-US" sz="14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96</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87524" y="1198493"/>
            <a:ext cx="8496944" cy="1200329"/>
          </a:xfrm>
          <a:prstGeom prst="rect">
            <a:avLst/>
          </a:prstGeom>
          <a:solidFill>
            <a:srgbClr val="C1D6FF"/>
          </a:solidFill>
          <a:ln w="57150">
            <a:solidFill>
              <a:srgbClr val="002060"/>
            </a:solidFill>
          </a:ln>
        </p:spPr>
        <p:txBody>
          <a:bodyPr wrap="square">
            <a:spAutoFit/>
          </a:bodyPr>
          <a:lstStyle/>
          <a:p>
            <a:r>
              <a:rPr lang="en-US" dirty="0"/>
              <a:t>Take time to think carefully about what the graphs below are showing before you begin to answer the questions - make sure that you read the information about them carefully. Remember to quote figures from the graphs when you answer part c, and take care to ‘describe’ rather than ‘explain’</a:t>
            </a:r>
          </a:p>
        </p:txBody>
      </p:sp>
      <p:pic>
        <p:nvPicPr>
          <p:cNvPr id="4" name="Picture 3"/>
          <p:cNvPicPr>
            <a:picLocks noChangeAspect="1"/>
          </p:cNvPicPr>
          <p:nvPr/>
        </p:nvPicPr>
        <p:blipFill rotWithShape="1">
          <a:blip r:embed="rId3">
            <a:lum bright="-47000" contrast="75000"/>
          </a:blip>
          <a:srcRect l="21651" t="17188" r="18500" b="6688"/>
          <a:stretch/>
        </p:blipFill>
        <p:spPr>
          <a:xfrm>
            <a:off x="3419872" y="2465602"/>
            <a:ext cx="5364596" cy="4094034"/>
          </a:xfrm>
          <a:prstGeom prst="rect">
            <a:avLst/>
          </a:prstGeom>
        </p:spPr>
      </p:pic>
      <p:sp>
        <p:nvSpPr>
          <p:cNvPr id="8" name="TextBox 7">
            <a:hlinkClick r:id="rId4" action="ppaction://hlinkfile"/>
          </p:cNvPr>
          <p:cNvSpPr txBox="1"/>
          <p:nvPr/>
        </p:nvSpPr>
        <p:spPr>
          <a:xfrm>
            <a:off x="8223096" y="256490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475009994"/>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a:t>15.2 - </a:t>
            </a:r>
            <a:r>
              <a:rPr lang="en-US" sz="4000" dirty="0"/>
              <a:t>Smoking and life expectancy</a:t>
            </a:r>
            <a:endParaRPr lang="en-GB" sz="40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r>
              <a:rPr lang="en-US" sz="3200" dirty="0" smtClean="0"/>
              <a:t>For </a:t>
            </a:r>
            <a:r>
              <a:rPr lang="en-US" sz="3200" dirty="0"/>
              <a:t>the doctors who never smoked: </a:t>
            </a:r>
            <a:endParaRPr lang="en-US" sz="3200" dirty="0" smtClean="0"/>
          </a:p>
          <a:p>
            <a:pPr marL="1143000" indent="-571500">
              <a:buClr>
                <a:srgbClr val="C00000"/>
              </a:buClr>
              <a:buFont typeface="+mj-lt"/>
              <a:buAutoNum type="romanLcPeriod"/>
              <a:tabLst>
                <a:tab pos="809625" algn="l"/>
                <a:tab pos="1073150" algn="l"/>
                <a:tab pos="8435975" algn="r"/>
              </a:tabLst>
            </a:pPr>
            <a:r>
              <a:rPr lang="en-US" sz="3200" dirty="0" smtClean="0"/>
              <a:t>What </a:t>
            </a:r>
            <a:r>
              <a:rPr lang="en-US" sz="3200" dirty="0"/>
              <a:t>percentage were alive at age </a:t>
            </a:r>
            <a:r>
              <a:rPr lang="en-US" sz="3200" dirty="0" smtClean="0"/>
              <a:t>35?</a:t>
            </a:r>
          </a:p>
          <a:p>
            <a:pPr marL="1143000" indent="-571500">
              <a:buClr>
                <a:srgbClr val="C00000"/>
              </a:buClr>
              <a:buFont typeface="+mj-lt"/>
              <a:buAutoNum type="romanLcPeriod"/>
              <a:tabLst>
                <a:tab pos="809625" algn="l"/>
                <a:tab pos="1073150" algn="l"/>
                <a:tab pos="8435975" algn="r"/>
              </a:tabLst>
            </a:pPr>
            <a:r>
              <a:rPr lang="en-US" sz="3200" dirty="0" smtClean="0"/>
              <a:t>What </a:t>
            </a:r>
            <a:r>
              <a:rPr lang="en-US" sz="3200" dirty="0"/>
              <a:t>percentage were alive at age 70</a:t>
            </a:r>
            <a:r>
              <a:rPr lang="en-US" sz="3200" dirty="0" smtClean="0"/>
              <a:t>?</a:t>
            </a:r>
          </a:p>
          <a:p>
            <a:pPr marL="514350" indent="-514350">
              <a:buClr>
                <a:srgbClr val="C00000"/>
              </a:buClr>
              <a:buFont typeface="+mj-lt"/>
              <a:buAutoNum type="alphaLcPeriod" startAt="2"/>
              <a:tabLst>
                <a:tab pos="809625" algn="l"/>
                <a:tab pos="1073150" algn="l"/>
                <a:tab pos="8435975" algn="r"/>
              </a:tabLst>
            </a:pPr>
            <a:r>
              <a:rPr lang="en-US" sz="3200" dirty="0" smtClean="0"/>
              <a:t>For </a:t>
            </a:r>
            <a:r>
              <a:rPr lang="en-US" sz="3200" dirty="0"/>
              <a:t>the doctors who smoked 25 or more cigarettes a day: </a:t>
            </a:r>
            <a:endParaRPr lang="en-US" sz="3200" dirty="0" smtClean="0"/>
          </a:p>
          <a:p>
            <a:pPr marL="1143000" indent="-571500">
              <a:buClr>
                <a:srgbClr val="C00000"/>
              </a:buClr>
              <a:buFont typeface="+mj-lt"/>
              <a:buAutoNum type="romanLcPeriod"/>
              <a:tabLst>
                <a:tab pos="809625" algn="l"/>
                <a:tab pos="1073150" algn="l"/>
                <a:tab pos="8435975" algn="r"/>
              </a:tabLst>
            </a:pPr>
            <a:r>
              <a:rPr lang="en-US" sz="3200" dirty="0" smtClean="0"/>
              <a:t>What </a:t>
            </a:r>
            <a:r>
              <a:rPr lang="en-US" sz="3200" dirty="0"/>
              <a:t>percentage were alive at age </a:t>
            </a:r>
            <a:r>
              <a:rPr lang="en-US" sz="3200" dirty="0" smtClean="0"/>
              <a:t>35?</a:t>
            </a:r>
          </a:p>
          <a:p>
            <a:pPr marL="1143000" indent="-571500">
              <a:buClr>
                <a:srgbClr val="C00000"/>
              </a:buClr>
              <a:buFont typeface="+mj-lt"/>
              <a:buAutoNum type="romanLcPeriod"/>
              <a:tabLst>
                <a:tab pos="809625" algn="l"/>
                <a:tab pos="1073150" algn="l"/>
                <a:tab pos="8435975" algn="r"/>
              </a:tabLst>
            </a:pPr>
            <a:r>
              <a:rPr lang="en-US" sz="3200" dirty="0" smtClean="0"/>
              <a:t>What </a:t>
            </a:r>
            <a:r>
              <a:rPr lang="en-US" sz="3200" dirty="0"/>
              <a:t>percentage were alive at age 70?</a:t>
            </a:r>
          </a:p>
          <a:p>
            <a:pPr marL="514350" indent="-514350">
              <a:buClr>
                <a:srgbClr val="C00000"/>
              </a:buClr>
              <a:buFont typeface="+mj-lt"/>
              <a:buAutoNum type="alphaLcPeriod" startAt="3"/>
              <a:tabLst>
                <a:tab pos="809625" algn="l"/>
                <a:tab pos="1073150" algn="l"/>
                <a:tab pos="8435975" algn="r"/>
              </a:tabLst>
            </a:pPr>
            <a:r>
              <a:rPr lang="en-US" sz="3200" dirty="0" smtClean="0"/>
              <a:t>Use </a:t>
            </a:r>
            <a:r>
              <a:rPr lang="en-US" sz="3200" dirty="0"/>
              <a:t>the data in the graphs to describe the effect of smoking on life expectancy.</a:t>
            </a:r>
          </a:p>
          <a:p>
            <a:pPr marL="439738" indent="-439738">
              <a:buClr>
                <a:srgbClr val="C00000"/>
              </a:buClr>
              <a:buFont typeface="+mj-lt"/>
              <a:buAutoNum type="alphaLcPeriod" startAt="3"/>
              <a:tabLst>
                <a:tab pos="809625" algn="l"/>
                <a:tab pos="1073150" algn="l"/>
                <a:tab pos="8435975" algn="r"/>
              </a:tabLst>
            </a:pPr>
            <a:r>
              <a:rPr lang="en-US" sz="3200" dirty="0" smtClean="0"/>
              <a:t>Suggest </a:t>
            </a:r>
            <a:r>
              <a:rPr lang="en-US" sz="3200" dirty="0"/>
              <a:t>some diseases that could help to explain the data in these graphs.</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97</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223096" y="270892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90630176"/>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15 - Drugs</a:t>
            </a:r>
            <a:endParaRPr lang="en-US" dirty="0"/>
          </a:p>
        </p:txBody>
      </p:sp>
      <p:sp>
        <p:nvSpPr>
          <p:cNvPr id="34" name="Rectangle 33"/>
          <p:cNvSpPr/>
          <p:nvPr/>
        </p:nvSpPr>
        <p:spPr>
          <a:xfrm>
            <a:off x="179512" y="1129962"/>
            <a:ext cx="8640960" cy="5755422"/>
          </a:xfrm>
          <a:prstGeom prst="rect">
            <a:avLst/>
          </a:prstGeom>
        </p:spPr>
        <p:txBody>
          <a:bodyPr wrap="square">
            <a:spAutoFit/>
          </a:bodyPr>
          <a:lstStyle/>
          <a:p>
            <a:pPr>
              <a:buClr>
                <a:srgbClr val="0070C0"/>
              </a:buClr>
              <a:buSzPct val="80000"/>
            </a:pPr>
            <a:r>
              <a:rPr lang="en-US" sz="2250" b="1" dirty="0" smtClean="0"/>
              <a:t>15.1 - Drugs</a:t>
            </a:r>
          </a:p>
          <a:p>
            <a:pPr>
              <a:buClr>
                <a:srgbClr val="0070C0"/>
              </a:buClr>
              <a:buSzPct val="80000"/>
            </a:pPr>
            <a:r>
              <a:rPr lang="en-US" sz="2250" b="1" dirty="0" smtClean="0"/>
              <a:t>Core</a:t>
            </a:r>
          </a:p>
          <a:p>
            <a:pPr marL="355600" indent="-355600">
              <a:buClr>
                <a:srgbClr val="0070C0"/>
              </a:buClr>
              <a:buSzPct val="80000"/>
              <a:buFont typeface="Wingdings 3" panose="05040102010807070707" pitchFamily="18" charset="2"/>
              <a:buChar char=""/>
            </a:pPr>
            <a:r>
              <a:rPr lang="en-US" sz="2250" dirty="0"/>
              <a:t>Define a drug as any substance taken into </a:t>
            </a:r>
            <a:r>
              <a:rPr lang="en-US" sz="2250" dirty="0" smtClean="0"/>
              <a:t>the body </a:t>
            </a:r>
            <a:r>
              <a:rPr lang="en-US" sz="2250" dirty="0"/>
              <a:t>that modifies or affects chemical </a:t>
            </a:r>
            <a:r>
              <a:rPr lang="en-US" sz="2250" dirty="0" smtClean="0"/>
              <a:t>reactions in </a:t>
            </a:r>
            <a:r>
              <a:rPr lang="en-US" sz="2250" dirty="0"/>
              <a:t>the body</a:t>
            </a:r>
          </a:p>
          <a:p>
            <a:pPr>
              <a:buClr>
                <a:srgbClr val="0070C0"/>
              </a:buClr>
              <a:buSzPct val="80000"/>
            </a:pPr>
            <a:r>
              <a:rPr lang="en-US" sz="2250" b="1" dirty="0" smtClean="0"/>
              <a:t>15.2 – Medicinal Drugs</a:t>
            </a:r>
          </a:p>
          <a:p>
            <a:pPr>
              <a:buClr>
                <a:srgbClr val="0070C0"/>
              </a:buClr>
              <a:buSzPct val="80000"/>
            </a:pPr>
            <a:r>
              <a:rPr lang="en-US" sz="2250" b="1" dirty="0" smtClean="0"/>
              <a:t>Core</a:t>
            </a:r>
          </a:p>
          <a:p>
            <a:pPr marL="355600" indent="-355600">
              <a:buClr>
                <a:srgbClr val="0070C0"/>
              </a:buClr>
              <a:buSzPct val="80000"/>
              <a:buFont typeface="Wingdings 3" panose="05040102010807070707" pitchFamily="18" charset="2"/>
              <a:buChar char=""/>
            </a:pPr>
            <a:r>
              <a:rPr lang="en-US" sz="2250" dirty="0"/>
              <a:t>Describe the use of antibiotics for the </a:t>
            </a:r>
            <a:r>
              <a:rPr lang="en-US" sz="2250" dirty="0" smtClean="0"/>
              <a:t>treatment of </a:t>
            </a:r>
            <a:r>
              <a:rPr lang="en-US" sz="2250" dirty="0"/>
              <a:t>bacterial infection</a:t>
            </a:r>
          </a:p>
          <a:p>
            <a:pPr marL="355600" indent="-355600">
              <a:buClr>
                <a:srgbClr val="0070C0"/>
              </a:buClr>
              <a:buSzPct val="80000"/>
              <a:buFont typeface="Wingdings 3" panose="05040102010807070707" pitchFamily="18" charset="2"/>
              <a:buChar char=""/>
            </a:pPr>
            <a:r>
              <a:rPr lang="en-US" sz="2250" dirty="0" smtClean="0"/>
              <a:t>State </a:t>
            </a:r>
            <a:r>
              <a:rPr lang="en-US" sz="2250" dirty="0"/>
              <a:t>that some bacteria are resistant </a:t>
            </a:r>
            <a:r>
              <a:rPr lang="en-US" sz="2250" dirty="0" smtClean="0"/>
              <a:t>to antibiotics </a:t>
            </a:r>
            <a:r>
              <a:rPr lang="en-US" sz="2250" dirty="0"/>
              <a:t>which reduces the effectiveness </a:t>
            </a:r>
            <a:r>
              <a:rPr lang="en-US" sz="2250" dirty="0" smtClean="0"/>
              <a:t>of antibiotics</a:t>
            </a:r>
            <a:endParaRPr lang="en-US" sz="2250" dirty="0"/>
          </a:p>
          <a:p>
            <a:pPr marL="355600" indent="-355600">
              <a:buClr>
                <a:srgbClr val="0070C0"/>
              </a:buClr>
              <a:buSzPct val="80000"/>
              <a:buFont typeface="Wingdings 3" panose="05040102010807070707" pitchFamily="18" charset="2"/>
              <a:buChar char=""/>
            </a:pPr>
            <a:r>
              <a:rPr lang="en-US" sz="2250" dirty="0" smtClean="0"/>
              <a:t>State </a:t>
            </a:r>
            <a:r>
              <a:rPr lang="en-US" sz="2250" dirty="0"/>
              <a:t>that antibiotics kill bacteria but do </a:t>
            </a:r>
            <a:r>
              <a:rPr lang="en-US" sz="2250" dirty="0" smtClean="0"/>
              <a:t>not affect viruses</a:t>
            </a:r>
          </a:p>
          <a:p>
            <a:pPr>
              <a:buClr>
                <a:srgbClr val="0070C0"/>
              </a:buClr>
              <a:buSzPct val="80000"/>
            </a:pPr>
            <a:r>
              <a:rPr lang="en-US" sz="2250" b="1" dirty="0" smtClean="0"/>
              <a:t>Supplement</a:t>
            </a:r>
          </a:p>
          <a:p>
            <a:pPr marL="355600" indent="-355600">
              <a:buClr>
                <a:srgbClr val="0070C0"/>
              </a:buClr>
              <a:buSzPct val="80000"/>
              <a:buFont typeface="Wingdings 3" panose="05040102010807070707" pitchFamily="18" charset="2"/>
              <a:buChar char=""/>
            </a:pPr>
            <a:r>
              <a:rPr lang="en-US" sz="2250" dirty="0"/>
              <a:t>Explain how development of resistant </a:t>
            </a:r>
            <a:r>
              <a:rPr lang="en-US" sz="2250" dirty="0" smtClean="0"/>
              <a:t>bacteria such </a:t>
            </a:r>
            <a:r>
              <a:rPr lang="en-US" sz="2250" dirty="0"/>
              <a:t>as MRSA can be </a:t>
            </a:r>
            <a:r>
              <a:rPr lang="en-US" sz="2250" dirty="0" err="1"/>
              <a:t>minimised</a:t>
            </a:r>
            <a:r>
              <a:rPr lang="en-US" sz="2250" dirty="0"/>
              <a:t>, limited to </a:t>
            </a:r>
            <a:r>
              <a:rPr lang="en-US" sz="2250" dirty="0" smtClean="0"/>
              <a:t>using antibiotics </a:t>
            </a:r>
            <a:r>
              <a:rPr lang="en-US" sz="2250" dirty="0"/>
              <a:t>only when essential and </a:t>
            </a:r>
            <a:r>
              <a:rPr lang="en-US" sz="2250" dirty="0" smtClean="0"/>
              <a:t>ensuring treatment </a:t>
            </a:r>
            <a:r>
              <a:rPr lang="en-US" sz="2250" dirty="0"/>
              <a:t>is completed</a:t>
            </a:r>
          </a:p>
          <a:p>
            <a:pPr marL="355600" indent="-355600">
              <a:buClr>
                <a:srgbClr val="0070C0"/>
              </a:buClr>
              <a:buSzPct val="80000"/>
              <a:buFont typeface="Wingdings 3" panose="05040102010807070707" pitchFamily="18" charset="2"/>
              <a:buChar char=""/>
            </a:pPr>
            <a:r>
              <a:rPr lang="en-US" sz="2250" dirty="0" smtClean="0"/>
              <a:t>Explain </a:t>
            </a:r>
            <a:r>
              <a:rPr lang="en-US" sz="2250" dirty="0"/>
              <a:t>why antibiotics kill bacteria, but do </a:t>
            </a:r>
            <a:r>
              <a:rPr lang="en-US" sz="2250" dirty="0" smtClean="0"/>
              <a:t>not affect </a:t>
            </a:r>
            <a:r>
              <a:rPr lang="en-US" sz="2250" dirty="0"/>
              <a:t>viruses</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15 - Drugs</a:t>
            </a:r>
            <a:endParaRPr lang="en-US" dirty="0"/>
          </a:p>
        </p:txBody>
      </p:sp>
      <p:sp>
        <p:nvSpPr>
          <p:cNvPr id="34" name="Rectangle 33"/>
          <p:cNvSpPr/>
          <p:nvPr/>
        </p:nvSpPr>
        <p:spPr>
          <a:xfrm>
            <a:off x="165110" y="1090590"/>
            <a:ext cx="8727370" cy="5650778"/>
          </a:xfrm>
          <a:prstGeom prst="rect">
            <a:avLst/>
          </a:prstGeom>
        </p:spPr>
        <p:txBody>
          <a:bodyPr wrap="square">
            <a:spAutoFit/>
          </a:bodyPr>
          <a:lstStyle/>
          <a:p>
            <a:pPr>
              <a:buClr>
                <a:srgbClr val="0070C0"/>
              </a:buClr>
              <a:buSzPct val="80000"/>
            </a:pPr>
            <a:r>
              <a:rPr lang="en-US" sz="1720" b="1" dirty="0" smtClean="0"/>
              <a:t>15.3 – Misused Drugs</a:t>
            </a:r>
          </a:p>
          <a:p>
            <a:pPr>
              <a:buClr>
                <a:srgbClr val="0070C0"/>
              </a:buClr>
              <a:buSzPct val="80000"/>
            </a:pPr>
            <a:r>
              <a:rPr lang="en-US" sz="1720" b="1" dirty="0" smtClean="0"/>
              <a:t>Core</a:t>
            </a:r>
          </a:p>
          <a:p>
            <a:pPr marL="355600" indent="-355600">
              <a:buClr>
                <a:srgbClr val="0070C0"/>
              </a:buClr>
              <a:buSzPct val="80000"/>
              <a:buFont typeface="Wingdings 3" panose="05040102010807070707" pitchFamily="18" charset="2"/>
              <a:buChar char=""/>
            </a:pPr>
            <a:r>
              <a:rPr lang="en-US" sz="1720" dirty="0"/>
              <a:t>Describe the effects of excessive </a:t>
            </a:r>
            <a:r>
              <a:rPr lang="en-US" sz="1720" dirty="0" smtClean="0"/>
              <a:t>alcohol consumption </a:t>
            </a:r>
            <a:r>
              <a:rPr lang="en-US" sz="1720" dirty="0"/>
              <a:t>and abuse of heroin, limited to:</a:t>
            </a:r>
          </a:p>
          <a:p>
            <a:pPr marL="749300" indent="-355600">
              <a:buClr>
                <a:srgbClr val="0070C0"/>
              </a:buClr>
              <a:buSzPct val="80000"/>
              <a:buFont typeface="Wingdings" panose="05000000000000000000" pitchFamily="2" charset="2"/>
              <a:buChar char="§"/>
            </a:pPr>
            <a:r>
              <a:rPr lang="en-US" sz="1720" dirty="0" smtClean="0"/>
              <a:t>powerful </a:t>
            </a:r>
            <a:r>
              <a:rPr lang="en-US" sz="1720" dirty="0"/>
              <a:t>depressant drugs</a:t>
            </a:r>
          </a:p>
          <a:p>
            <a:pPr marL="749300" indent="-355600">
              <a:buClr>
                <a:srgbClr val="0070C0"/>
              </a:buClr>
              <a:buSzPct val="80000"/>
              <a:buFont typeface="Wingdings" panose="05000000000000000000" pitchFamily="2" charset="2"/>
              <a:buChar char="§"/>
            </a:pPr>
            <a:r>
              <a:rPr lang="en-US" sz="1720" dirty="0" smtClean="0"/>
              <a:t>effect </a:t>
            </a:r>
            <a:r>
              <a:rPr lang="en-US" sz="1720" dirty="0"/>
              <a:t>on reaction times and self-control</a:t>
            </a:r>
          </a:p>
          <a:p>
            <a:pPr marL="749300" indent="-355600">
              <a:buClr>
                <a:srgbClr val="0070C0"/>
              </a:buClr>
              <a:buSzPct val="80000"/>
              <a:buFont typeface="Wingdings" panose="05000000000000000000" pitchFamily="2" charset="2"/>
              <a:buChar char="§"/>
            </a:pPr>
            <a:r>
              <a:rPr lang="en-US" sz="1720" dirty="0" smtClean="0"/>
              <a:t>addiction </a:t>
            </a:r>
            <a:r>
              <a:rPr lang="en-US" sz="1720" dirty="0"/>
              <a:t>and withdrawal symptoms</a:t>
            </a:r>
          </a:p>
          <a:p>
            <a:pPr marL="749300" indent="-355600">
              <a:buClr>
                <a:srgbClr val="0070C0"/>
              </a:buClr>
              <a:buSzPct val="80000"/>
              <a:buFont typeface="Wingdings" panose="05000000000000000000" pitchFamily="2" charset="2"/>
              <a:buChar char="§"/>
            </a:pPr>
            <a:r>
              <a:rPr lang="en-US" sz="1720" dirty="0" smtClean="0"/>
              <a:t>negative </a:t>
            </a:r>
            <a:r>
              <a:rPr lang="en-US" sz="1720" dirty="0"/>
              <a:t>social implications, e.g. crime</a:t>
            </a:r>
          </a:p>
          <a:p>
            <a:pPr marL="355600" indent="-355600">
              <a:buClr>
                <a:srgbClr val="0070C0"/>
              </a:buClr>
              <a:buSzPct val="80000"/>
              <a:buFont typeface="Wingdings 3" panose="05040102010807070707" pitchFamily="18" charset="2"/>
              <a:buChar char=""/>
            </a:pPr>
            <a:r>
              <a:rPr lang="en-US" sz="1720" dirty="0" smtClean="0"/>
              <a:t>State </a:t>
            </a:r>
            <a:r>
              <a:rPr lang="en-US" sz="1720" dirty="0"/>
              <a:t>that injecting heroin can cause </a:t>
            </a:r>
            <a:r>
              <a:rPr lang="en-US" sz="1720" dirty="0" smtClean="0"/>
              <a:t>infections such </a:t>
            </a:r>
            <a:r>
              <a:rPr lang="en-US" sz="1720" dirty="0"/>
              <a:t>as HIV</a:t>
            </a:r>
          </a:p>
          <a:p>
            <a:pPr marL="355600" indent="-355600">
              <a:buClr>
                <a:srgbClr val="0070C0"/>
              </a:buClr>
              <a:buSzPct val="80000"/>
              <a:buFont typeface="Wingdings 3" panose="05040102010807070707" pitchFamily="18" charset="2"/>
              <a:buChar char=""/>
            </a:pPr>
            <a:r>
              <a:rPr lang="en-US" sz="1720" dirty="0" smtClean="0"/>
              <a:t>State </a:t>
            </a:r>
            <a:r>
              <a:rPr lang="en-US" sz="1720" dirty="0"/>
              <a:t>that excessive alcohol consumption </a:t>
            </a:r>
            <a:r>
              <a:rPr lang="en-US" sz="1720" dirty="0" smtClean="0"/>
              <a:t>can cause </a:t>
            </a:r>
            <a:r>
              <a:rPr lang="en-US" sz="1720" dirty="0"/>
              <a:t>liver damage</a:t>
            </a:r>
          </a:p>
          <a:p>
            <a:pPr marL="355600" indent="-355600">
              <a:buClr>
                <a:srgbClr val="0070C0"/>
              </a:buClr>
              <a:buSzPct val="80000"/>
              <a:buFont typeface="Wingdings 3" panose="05040102010807070707" pitchFamily="18" charset="2"/>
              <a:buChar char=""/>
            </a:pPr>
            <a:r>
              <a:rPr lang="en-US" sz="1720" dirty="0" smtClean="0"/>
              <a:t>State </a:t>
            </a:r>
            <a:r>
              <a:rPr lang="en-US" sz="1720" dirty="0"/>
              <a:t>that tobacco smoking can cause </a:t>
            </a:r>
            <a:r>
              <a:rPr lang="en-US" sz="1720" dirty="0" smtClean="0"/>
              <a:t>chronic obstructive </a:t>
            </a:r>
            <a:r>
              <a:rPr lang="en-US" sz="1720" dirty="0"/>
              <a:t>pulmonary disease (COPD), </a:t>
            </a:r>
            <a:r>
              <a:rPr lang="en-US" sz="1720" dirty="0" smtClean="0"/>
              <a:t>lung cancer </a:t>
            </a:r>
            <a:r>
              <a:rPr lang="en-US" sz="1720" dirty="0"/>
              <a:t>and coronary heart disease</a:t>
            </a:r>
          </a:p>
          <a:p>
            <a:pPr marL="355600" indent="-355600">
              <a:buClr>
                <a:srgbClr val="0070C0"/>
              </a:buClr>
              <a:buSzPct val="80000"/>
              <a:buFont typeface="Wingdings 3" panose="05040102010807070707" pitchFamily="18" charset="2"/>
              <a:buChar char=""/>
            </a:pPr>
            <a:r>
              <a:rPr lang="en-US" sz="1720" dirty="0" smtClean="0"/>
              <a:t>Describe </a:t>
            </a:r>
            <a:r>
              <a:rPr lang="en-US" sz="1720" dirty="0"/>
              <a:t>the effects on the gas </a:t>
            </a:r>
            <a:r>
              <a:rPr lang="en-US" sz="1720" dirty="0" smtClean="0"/>
              <a:t>exchange system </a:t>
            </a:r>
            <a:r>
              <a:rPr lang="en-US" sz="1720" dirty="0"/>
              <a:t>of tobacco smoke and its major </a:t>
            </a:r>
            <a:r>
              <a:rPr lang="en-US" sz="1720" dirty="0" smtClean="0"/>
              <a:t>toxic components</a:t>
            </a:r>
            <a:r>
              <a:rPr lang="en-US" sz="1720" dirty="0"/>
              <a:t>, limited to carbon </a:t>
            </a:r>
            <a:r>
              <a:rPr lang="en-US" sz="1720" dirty="0" smtClean="0"/>
              <a:t>monoxide, nicotine </a:t>
            </a:r>
            <a:r>
              <a:rPr lang="en-US" sz="1720" dirty="0"/>
              <a:t>and tar</a:t>
            </a:r>
          </a:p>
          <a:p>
            <a:pPr marL="355600" indent="-355600">
              <a:buClr>
                <a:srgbClr val="0070C0"/>
              </a:buClr>
              <a:buSzPct val="80000"/>
              <a:buFont typeface="Wingdings 3" panose="05040102010807070707" pitchFamily="18" charset="2"/>
              <a:buChar char=""/>
            </a:pPr>
            <a:r>
              <a:rPr lang="en-US" sz="1720" dirty="0" smtClean="0"/>
              <a:t>State </a:t>
            </a:r>
            <a:r>
              <a:rPr lang="en-US" sz="1720" dirty="0"/>
              <a:t>that the liver is the site of break down </a:t>
            </a:r>
            <a:r>
              <a:rPr lang="en-US" sz="1720" dirty="0" smtClean="0"/>
              <a:t>of alcohol </a:t>
            </a:r>
            <a:r>
              <a:rPr lang="en-US" sz="1720" dirty="0"/>
              <a:t>and other </a:t>
            </a:r>
            <a:r>
              <a:rPr lang="en-US" sz="1720" dirty="0" smtClean="0"/>
              <a:t>toxins</a:t>
            </a:r>
          </a:p>
          <a:p>
            <a:pPr>
              <a:buClr>
                <a:srgbClr val="0070C0"/>
              </a:buClr>
              <a:buSzPct val="80000"/>
            </a:pPr>
            <a:r>
              <a:rPr lang="en-US" sz="1720" b="1" dirty="0" smtClean="0"/>
              <a:t>Supplement</a:t>
            </a:r>
          </a:p>
          <a:p>
            <a:pPr marL="355600" indent="-355600">
              <a:buClr>
                <a:srgbClr val="0070C0"/>
              </a:buClr>
              <a:buSzPct val="80000"/>
              <a:buFont typeface="Wingdings 3" panose="05040102010807070707" pitchFamily="18" charset="2"/>
              <a:buChar char=""/>
            </a:pPr>
            <a:r>
              <a:rPr lang="en-US" sz="1720" dirty="0"/>
              <a:t>Explain how heroin affects the nervous </a:t>
            </a:r>
            <a:r>
              <a:rPr lang="en-US" sz="1720" dirty="0" smtClean="0"/>
              <a:t>system, limited </a:t>
            </a:r>
            <a:r>
              <a:rPr lang="en-US" sz="1720" dirty="0"/>
              <a:t>to its effect on the function of synapses</a:t>
            </a:r>
          </a:p>
          <a:p>
            <a:pPr marL="355600" indent="-355600">
              <a:buClr>
                <a:srgbClr val="0070C0"/>
              </a:buClr>
              <a:buSzPct val="80000"/>
              <a:buFont typeface="Wingdings 3" panose="05040102010807070707" pitchFamily="18" charset="2"/>
              <a:buChar char=""/>
            </a:pPr>
            <a:r>
              <a:rPr lang="en-US" sz="1720" dirty="0" smtClean="0"/>
              <a:t>Discuss </a:t>
            </a:r>
            <a:r>
              <a:rPr lang="en-US" sz="1720" dirty="0"/>
              <a:t>the evidence for the link </a:t>
            </a:r>
            <a:r>
              <a:rPr lang="en-US" sz="1720" dirty="0" smtClean="0"/>
              <a:t>between smoking </a:t>
            </a:r>
            <a:r>
              <a:rPr lang="en-US" sz="1720" dirty="0"/>
              <a:t>and lung cancer</a:t>
            </a:r>
          </a:p>
          <a:p>
            <a:pPr marL="355600" indent="-355600">
              <a:buClr>
                <a:srgbClr val="0070C0"/>
              </a:buClr>
              <a:buSzPct val="80000"/>
              <a:buFont typeface="Wingdings 3" panose="05040102010807070707" pitchFamily="18" charset="2"/>
              <a:buChar char=""/>
            </a:pPr>
            <a:r>
              <a:rPr lang="en-US" sz="1720" dirty="0" smtClean="0"/>
              <a:t>Discuss </a:t>
            </a:r>
            <a:r>
              <a:rPr lang="en-US" sz="1720" dirty="0"/>
              <a:t>the use of hormones to improve </a:t>
            </a:r>
            <a:r>
              <a:rPr lang="en-US" sz="1720" dirty="0" smtClean="0"/>
              <a:t>sporting performance</a:t>
            </a:r>
            <a:r>
              <a:rPr lang="en-US" sz="1720" dirty="0"/>
              <a:t>, limited to testosterone </a:t>
            </a:r>
            <a:r>
              <a:rPr lang="en-US" sz="1720" dirty="0" smtClean="0"/>
              <a:t>and anabolic </a:t>
            </a:r>
            <a:r>
              <a:rPr lang="en-US" sz="1720" dirty="0"/>
              <a:t>steroids</a:t>
            </a:r>
          </a:p>
        </p:txBody>
      </p:sp>
    </p:spTree>
    <p:extLst>
      <p:ext uri="{BB962C8B-B14F-4D97-AF65-F5344CB8AC3E}">
        <p14:creationId xmlns:p14="http://schemas.microsoft.com/office/powerpoint/2010/main" val="385090612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49390</TotalTime>
  <Words>5980</Words>
  <Application>Microsoft Office PowerPoint</Application>
  <PresentationFormat>On-screen Show (4:3)</PresentationFormat>
  <Paragraphs>523</Paragraphs>
  <Slides>49</Slides>
  <Notes>49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49</vt:i4>
      </vt:variant>
    </vt:vector>
  </HeadingPairs>
  <TitlesOfParts>
    <vt:vector size="57"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15 - Drugs</vt:lpstr>
      <vt:lpstr>15 - Drugs</vt:lpstr>
      <vt:lpstr>15 - Drugs</vt:lpstr>
      <vt:lpstr>15 - Drugs</vt:lpstr>
      <vt:lpstr>15 - Drugs</vt:lpstr>
      <vt:lpstr>15.1 – What is a Drug</vt:lpstr>
      <vt:lpstr>15.2 – Medicinal Drugs</vt:lpstr>
      <vt:lpstr>15.2 – Medicinal Drugs</vt:lpstr>
      <vt:lpstr>15.2 – Medicinal Drugs</vt:lpstr>
      <vt:lpstr>15.3 – Misuse of Drugs</vt:lpstr>
      <vt:lpstr>15.3 – Misuse of Drugs</vt:lpstr>
      <vt:lpstr>15.3 – Misuse of Drugs</vt:lpstr>
      <vt:lpstr>15.3 – Misuse of Drugs</vt:lpstr>
      <vt:lpstr>15.3 – Misuse of Drugs</vt:lpstr>
      <vt:lpstr>15.3 – Misuse of Drugs</vt:lpstr>
      <vt:lpstr>15.3 – Misuse of Drugs</vt:lpstr>
      <vt:lpstr>15.3 – Misuse of Drugs</vt:lpstr>
      <vt:lpstr>15.3 – Misuse of Drugs</vt:lpstr>
      <vt:lpstr>15.3 – Misuse of Drugs</vt:lpstr>
      <vt:lpstr>15.3 – Misuse of Drugs</vt:lpstr>
      <vt:lpstr>15.3 – Misuse of Drugs</vt:lpstr>
      <vt:lpstr>15.3 – Misuse of Drugs</vt:lpstr>
      <vt:lpstr>15.4 – Tobacco Smoking</vt:lpstr>
      <vt:lpstr>15.4 – Tobacco Smoking</vt:lpstr>
      <vt:lpstr>15.4 – Tobacco Smoking - Cancer</vt:lpstr>
      <vt:lpstr>15.4 – Tobacco Smoking - Cancer</vt:lpstr>
      <vt:lpstr>15.4 – Tobacco Smoking - Lung</vt:lpstr>
      <vt:lpstr>15.4 – Tobacco Smoking - Lung</vt:lpstr>
      <vt:lpstr>15.4 – Tobacco Smoking - Lung</vt:lpstr>
      <vt:lpstr>15.4 – Tobacco Smoking - Lung</vt:lpstr>
      <vt:lpstr>15.4 – Tobacco Smoking - Heart</vt:lpstr>
      <vt:lpstr>15.4 – Tobacco Smoking - Heart</vt:lpstr>
      <vt:lpstr>15.4 – Tobacco Smoking - Heart</vt:lpstr>
      <vt:lpstr>15.4 – Tobacco Smoking - Heart</vt:lpstr>
      <vt:lpstr>15.4 – Tobacco Smoking - Heart</vt:lpstr>
      <vt:lpstr>15 – End of Chapter Questions</vt:lpstr>
      <vt:lpstr>15 – End of Chapter Questions</vt:lpstr>
      <vt:lpstr>15 – End of Chapter Questions</vt:lpstr>
      <vt:lpstr>15.1 - Alcohol and traffic accidents</vt:lpstr>
      <vt:lpstr>15.1 - Alcohol and traffic accidents</vt:lpstr>
      <vt:lpstr>15.2 - Smoking and life expectancy</vt:lpstr>
      <vt:lpstr>15.2 - Smoking and life expectancy</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Unit 15 – Drugs</cp:keywords>
  <cp:lastModifiedBy>Enderoth</cp:lastModifiedBy>
  <cp:revision>1729</cp:revision>
  <cp:lastPrinted>2014-01-22T18:25:48Z</cp:lastPrinted>
  <dcterms:created xsi:type="dcterms:W3CDTF">2008-03-12T11:01:44Z</dcterms:created>
  <dcterms:modified xsi:type="dcterms:W3CDTF">2018-03-19T16:40:03Z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